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6"/>
  </p:notesMasterIdLst>
  <p:sldIdLst>
    <p:sldId id="2581" r:id="rId2"/>
    <p:sldId id="2600" r:id="rId3"/>
    <p:sldId id="2587" r:id="rId4"/>
    <p:sldId id="2595" r:id="rId5"/>
    <p:sldId id="2611" r:id="rId6"/>
    <p:sldId id="2608" r:id="rId7"/>
    <p:sldId id="2609" r:id="rId8"/>
    <p:sldId id="2607" r:id="rId9"/>
    <p:sldId id="2589" r:id="rId10"/>
    <p:sldId id="2582" r:id="rId11"/>
    <p:sldId id="2583" r:id="rId12"/>
    <p:sldId id="2599" r:id="rId13"/>
    <p:sldId id="2592" r:id="rId14"/>
    <p:sldId id="2597" r:id="rId15"/>
    <p:sldId id="2598" r:id="rId16"/>
    <p:sldId id="2603" r:id="rId17"/>
    <p:sldId id="2602" r:id="rId18"/>
    <p:sldId id="2610" r:id="rId19"/>
    <p:sldId id="2612" r:id="rId20"/>
    <p:sldId id="2601" r:id="rId21"/>
    <p:sldId id="2596" r:id="rId22"/>
    <p:sldId id="2585" r:id="rId23"/>
    <p:sldId id="2605" r:id="rId24"/>
    <p:sldId id="2606" r:id="rId25"/>
    <p:sldId id="2586" r:id="rId26"/>
    <p:sldId id="2604" r:id="rId27"/>
    <p:sldId id="2561" r:id="rId28"/>
    <p:sldId id="2562" r:id="rId29"/>
    <p:sldId id="2563" r:id="rId30"/>
    <p:sldId id="2564" r:id="rId31"/>
    <p:sldId id="2565" r:id="rId32"/>
    <p:sldId id="2567" r:id="rId33"/>
    <p:sldId id="2568" r:id="rId34"/>
    <p:sldId id="2569" r:id="rId35"/>
    <p:sldId id="2570" r:id="rId36"/>
    <p:sldId id="2571" r:id="rId37"/>
    <p:sldId id="2572" r:id="rId38"/>
    <p:sldId id="2573" r:id="rId39"/>
    <p:sldId id="2574" r:id="rId40"/>
    <p:sldId id="2575" r:id="rId41"/>
    <p:sldId id="2576" r:id="rId42"/>
    <p:sldId id="2577" r:id="rId43"/>
    <p:sldId id="2578" r:id="rId44"/>
    <p:sldId id="2579"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Leveraging TensorFlow for Regression Problems: Techniques and Applications" id="{B3FEB75A-E254-45FA-ABF2-66017BA199C0}">
          <p14:sldIdLst>
            <p14:sldId id="2581"/>
          </p14:sldIdLst>
        </p14:section>
        <p14:section name="Untitled Section" id="{B60240BF-E2FB-45D6-BE3C-8B76C6B02AEE}">
          <p14:sldIdLst>
            <p14:sldId id="2600"/>
            <p14:sldId id="2587"/>
            <p14:sldId id="2595"/>
            <p14:sldId id="2611"/>
            <p14:sldId id="2608"/>
            <p14:sldId id="2609"/>
            <p14:sldId id="2607"/>
            <p14:sldId id="2589"/>
            <p14:sldId id="2582"/>
            <p14:sldId id="2583"/>
            <p14:sldId id="2599"/>
            <p14:sldId id="2592"/>
            <p14:sldId id="2597"/>
            <p14:sldId id="2598"/>
            <p14:sldId id="2603"/>
            <p14:sldId id="2602"/>
            <p14:sldId id="2610"/>
            <p14:sldId id="2612"/>
            <p14:sldId id="2601"/>
            <p14:sldId id="2596"/>
            <p14:sldId id="2585"/>
            <p14:sldId id="2605"/>
            <p14:sldId id="2606"/>
            <p14:sldId id="2586"/>
            <p14:sldId id="2604"/>
            <p14:sldId id="2561"/>
            <p14:sldId id="2562"/>
          </p14:sldIdLst>
        </p14:section>
        <p14:section name="Introduction to Regression Analysis" id="{6C287AE5-C23F-4E4B-8165-27CC4063DE2D}">
          <p14:sldIdLst>
            <p14:sldId id="2563"/>
            <p14:sldId id="2564"/>
            <p14:sldId id="2565"/>
          </p14:sldIdLst>
        </p14:section>
        <p14:section name="Overview of TensorFlow and Its Capabilities" id="{67659591-F3A2-4B66-8EC3-12D354AEE45B}">
          <p14:sldIdLst>
            <p14:sldId id="2567"/>
            <p14:sldId id="2568"/>
            <p14:sldId id="2569"/>
            <p14:sldId id="2570"/>
          </p14:sldIdLst>
        </p14:section>
        <p14:section name="Implementing Regression Models in TensorFlow" id="{B5969C8D-CB03-4A1E-8E90-A7864DF38B86}">
          <p14:sldIdLst>
            <p14:sldId id="2571"/>
            <p14:sldId id="2572"/>
            <p14:sldId id="2573"/>
            <p14:sldId id="2574"/>
          </p14:sldIdLst>
        </p14:section>
        <p14:section name="Advanced Techniques and Best Practices" id="{217A96DF-372B-47FC-828D-2C633A66A825}">
          <p14:sldIdLst>
            <p14:sldId id="2575"/>
            <p14:sldId id="2576"/>
            <p14:sldId id="2577"/>
            <p14:sldId id="2578"/>
          </p14:sldIdLst>
        </p14:section>
        <p14:section name="Conclusion" id="{EEA8AE6D-8EF6-4727-A7FE-3FE30A04466C}">
          <p14:sldIdLst>
            <p14:sldId id="257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993" autoAdjust="0"/>
    <p:restoredTop sz="94660"/>
  </p:normalViewPr>
  <p:slideViewPr>
    <p:cSldViewPr snapToGrid="0">
      <p:cViewPr varScale="1">
        <p:scale>
          <a:sx n="96" d="100"/>
          <a:sy n="96" d="100"/>
        </p:scale>
        <p:origin x="508" y="288"/>
      </p:cViewPr>
      <p:guideLst/>
    </p:cSldViewPr>
  </p:slideViewPr>
  <p:notesTextViewPr>
    <p:cViewPr>
      <p:scale>
        <a:sx n="1" d="1"/>
        <a:sy n="1" d="1"/>
      </p:scale>
      <p:origin x="0" y="0"/>
    </p:cViewPr>
  </p:notesTextViewPr>
  <p:sorterViewPr>
    <p:cViewPr>
      <p:scale>
        <a:sx n="100" d="100"/>
        <a:sy n="100" d="100"/>
      </p:scale>
      <p:origin x="0" y="-4676"/>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1E20618-3334-4D23-A763-EDD1A0B07208}" type="doc">
      <dgm:prSet loTypeId="urn:microsoft.com/office/officeart/2005/8/layout/hProcess9" loCatId="process" qsTypeId="urn:microsoft.com/office/officeart/2005/8/quickstyle/simple1" qsCatId="simple" csTypeId="urn:microsoft.com/office/officeart/2005/8/colors/accent1_2" csCatId="accent1" phldr="1"/>
      <dgm:spPr/>
      <dgm:t>
        <a:bodyPr/>
        <a:lstStyle/>
        <a:p>
          <a:endParaRPr lang="en-GB"/>
        </a:p>
      </dgm:t>
    </dgm:pt>
    <dgm:pt modelId="{F1B4C58E-5603-4887-A034-C8E07572F51C}">
      <dgm:prSet phldrT="[Text]" phldr="0" custT="1"/>
      <dgm:spPr/>
      <dgm:t>
        <a:bodyPr/>
        <a:lstStyle/>
        <a:p>
          <a:r>
            <a:rPr lang="fr-FR" sz="2400" dirty="0"/>
            <a:t>Read fuel records</a:t>
          </a:r>
          <a:endParaRPr lang="en-GB" sz="2400" dirty="0"/>
        </a:p>
      </dgm:t>
    </dgm:pt>
    <dgm:pt modelId="{E0F169DF-44C0-4FC8-8AA5-F3753F656EB4}" type="parTrans" cxnId="{FE6120FD-F92E-4B00-8E15-6CAB662C9F56}">
      <dgm:prSet/>
      <dgm:spPr/>
      <dgm:t>
        <a:bodyPr/>
        <a:lstStyle/>
        <a:p>
          <a:endParaRPr lang="en-GB"/>
        </a:p>
      </dgm:t>
    </dgm:pt>
    <dgm:pt modelId="{8454E944-84E3-42C9-B1BC-5F10EB3B8152}" type="sibTrans" cxnId="{FE6120FD-F92E-4B00-8E15-6CAB662C9F56}">
      <dgm:prSet/>
      <dgm:spPr/>
      <dgm:t>
        <a:bodyPr/>
        <a:lstStyle/>
        <a:p>
          <a:endParaRPr lang="en-GB"/>
        </a:p>
      </dgm:t>
    </dgm:pt>
    <dgm:pt modelId="{99771CC7-8369-459D-B29A-CAF5D0F6B358}">
      <dgm:prSet phldrT="[Text]" phldr="0" custT="1"/>
      <dgm:spPr>
        <a:solidFill>
          <a:srgbClr val="734B67">
            <a:hueOff val="0"/>
            <a:satOff val="0"/>
            <a:lumOff val="0"/>
            <a:alphaOff val="0"/>
          </a:srgbClr>
        </a:solidFill>
        <a:ln w="12700" cap="flat" cmpd="sng" algn="ctr">
          <a:solidFill>
            <a:srgbClr val="FFFFFF">
              <a:hueOff val="0"/>
              <a:satOff val="0"/>
              <a:lumOff val="0"/>
              <a:alphaOff val="0"/>
            </a:srgbClr>
          </a:solidFill>
          <a:prstDash val="solid"/>
          <a:miter lim="800000"/>
        </a:ln>
        <a:effectLst/>
      </dgm:spPr>
      <dgm:t>
        <a:bodyPr spcFirstLastPara="0" vert="horz" wrap="square" lIns="106680" tIns="106680" rIns="106680" bIns="106680" numCol="1" spcCol="1270" anchor="ctr" anchorCtr="0"/>
        <a:lstStyle/>
        <a:p>
          <a:r>
            <a:rPr lang="fr-FR" sz="2400" dirty="0" err="1"/>
            <a:t>Extend</a:t>
          </a:r>
          <a:r>
            <a:rPr lang="fr-FR" sz="2400" dirty="0"/>
            <a:t> </a:t>
          </a:r>
          <a:r>
            <a:rPr lang="fr-FR" sz="2400" dirty="0" err="1"/>
            <a:t>each</a:t>
          </a:r>
          <a:r>
            <a:rPr lang="fr-FR" sz="2400" dirty="0"/>
            <a:t> fuel record </a:t>
          </a:r>
          <a:r>
            <a:rPr lang="fr-FR" sz="2400" dirty="0" err="1"/>
            <a:t>with</a:t>
          </a:r>
          <a:r>
            <a:rPr lang="fr-FR" sz="2400" dirty="0"/>
            <a:t> flight data</a:t>
          </a:r>
          <a:endParaRPr lang="en-GB" sz="2400" dirty="0"/>
        </a:p>
      </dgm:t>
    </dgm:pt>
    <dgm:pt modelId="{9EBC92B4-EDB2-4B3C-9C8F-A79C7014174A}" type="parTrans" cxnId="{CFC188F7-D1AE-472F-9A5F-5F9229820416}">
      <dgm:prSet/>
      <dgm:spPr/>
      <dgm:t>
        <a:bodyPr/>
        <a:lstStyle/>
        <a:p>
          <a:endParaRPr lang="en-GB"/>
        </a:p>
      </dgm:t>
    </dgm:pt>
    <dgm:pt modelId="{29023DD7-1212-4167-B49E-5EF8AC4EC046}" type="sibTrans" cxnId="{CFC188F7-D1AE-472F-9A5F-5F9229820416}">
      <dgm:prSet/>
      <dgm:spPr/>
      <dgm:t>
        <a:bodyPr/>
        <a:lstStyle/>
        <a:p>
          <a:endParaRPr lang="en-GB"/>
        </a:p>
      </dgm:t>
    </dgm:pt>
    <dgm:pt modelId="{1E6DA972-FDD2-4708-B528-666723D19B26}">
      <dgm:prSet phldrT="[Text]" phldr="0"/>
      <dgm:spPr/>
      <dgm:t>
        <a:bodyPr/>
        <a:lstStyle/>
        <a:p>
          <a:r>
            <a:rPr lang="fr-FR" dirty="0" err="1"/>
            <a:t>Scale</a:t>
          </a:r>
          <a:r>
            <a:rPr lang="fr-FR" dirty="0"/>
            <a:t> and encode </a:t>
          </a:r>
          <a:r>
            <a:rPr lang="fr-FR" dirty="0" err="1"/>
            <a:t>aircraft</a:t>
          </a:r>
          <a:r>
            <a:rPr lang="fr-FR" dirty="0"/>
            <a:t> </a:t>
          </a:r>
          <a:r>
            <a:rPr lang="fr-FR" dirty="0" err="1"/>
            <a:t>icao</a:t>
          </a:r>
          <a:r>
            <a:rPr lang="fr-FR" dirty="0"/>
            <a:t> code</a:t>
          </a:r>
          <a:endParaRPr lang="en-GB" dirty="0"/>
        </a:p>
      </dgm:t>
    </dgm:pt>
    <dgm:pt modelId="{3329E2AB-4611-45A1-A1F4-21DA26BF574D}" type="parTrans" cxnId="{CAC75AC2-8671-4E5A-BEF2-B169ECDFC252}">
      <dgm:prSet/>
      <dgm:spPr/>
      <dgm:t>
        <a:bodyPr/>
        <a:lstStyle/>
        <a:p>
          <a:endParaRPr lang="en-GB"/>
        </a:p>
      </dgm:t>
    </dgm:pt>
    <dgm:pt modelId="{27526302-406D-400E-8254-5000C1F91C2B}" type="sibTrans" cxnId="{CAC75AC2-8671-4E5A-BEF2-B169ECDFC252}">
      <dgm:prSet/>
      <dgm:spPr/>
      <dgm:t>
        <a:bodyPr/>
        <a:lstStyle/>
        <a:p>
          <a:endParaRPr lang="en-GB"/>
        </a:p>
      </dgm:t>
    </dgm:pt>
    <dgm:pt modelId="{F6BE0B80-F4E7-4C85-B685-C3B93A9DA1DA}">
      <dgm:prSet phldrT="[Text]" phldr="0" custT="1"/>
      <dgm:spPr/>
      <dgm:t>
        <a:bodyPr/>
        <a:lstStyle/>
        <a:p>
          <a:r>
            <a:rPr lang="fr-FR" sz="2400" dirty="0"/>
            <a:t>Read Flight </a:t>
          </a:r>
          <a:r>
            <a:rPr lang="fr-FR" sz="2400" dirty="0" err="1"/>
            <a:t>list</a:t>
          </a:r>
          <a:r>
            <a:rPr lang="fr-FR" sz="2400" dirty="0"/>
            <a:t> records</a:t>
          </a:r>
          <a:endParaRPr lang="en-GB" sz="2400" dirty="0"/>
        </a:p>
      </dgm:t>
    </dgm:pt>
    <dgm:pt modelId="{4FF0F82B-FD76-4D73-A7F4-032C73BF6BDC}" type="parTrans" cxnId="{6F0D444C-D4BE-43A0-A501-9A022C9AF472}">
      <dgm:prSet/>
      <dgm:spPr/>
      <dgm:t>
        <a:bodyPr/>
        <a:lstStyle/>
        <a:p>
          <a:endParaRPr lang="en-GB"/>
        </a:p>
      </dgm:t>
    </dgm:pt>
    <dgm:pt modelId="{FF594958-FB17-4C31-A867-8A4529C0E58D}" type="sibTrans" cxnId="{6F0D444C-D4BE-43A0-A501-9A022C9AF472}">
      <dgm:prSet/>
      <dgm:spPr/>
      <dgm:t>
        <a:bodyPr/>
        <a:lstStyle/>
        <a:p>
          <a:endParaRPr lang="en-GB"/>
        </a:p>
      </dgm:t>
    </dgm:pt>
    <dgm:pt modelId="{F7F1FB3C-CAB9-4968-82E8-E1A5F859DE6B}">
      <dgm:prSet phldrT="[Text]" phldr="0" custT="1"/>
      <dgm:spPr/>
      <dgm:t>
        <a:bodyPr/>
        <a:lstStyle/>
        <a:p>
          <a:r>
            <a:rPr lang="fr-FR" sz="2200" dirty="0" err="1"/>
            <a:t>Extend</a:t>
          </a:r>
          <a:r>
            <a:rPr lang="fr-FR" sz="2200" dirty="0"/>
            <a:t> fuel </a:t>
          </a:r>
          <a:r>
            <a:rPr lang="fr-FR" sz="2400" dirty="0"/>
            <a:t>records</a:t>
          </a:r>
          <a:r>
            <a:rPr lang="fr-FR" sz="2200" dirty="0"/>
            <a:t> </a:t>
          </a:r>
          <a:r>
            <a:rPr lang="fr-FR" sz="2200" dirty="0" err="1"/>
            <a:t>with</a:t>
          </a:r>
          <a:r>
            <a:rPr lang="fr-FR" sz="2200" dirty="0"/>
            <a:t> flight </a:t>
          </a:r>
          <a:r>
            <a:rPr lang="fr-FR" sz="2200" dirty="0" err="1"/>
            <a:t>list</a:t>
          </a:r>
          <a:r>
            <a:rPr lang="fr-FR" sz="2200" dirty="0"/>
            <a:t> data</a:t>
          </a:r>
          <a:endParaRPr lang="en-GB" sz="2200" dirty="0"/>
        </a:p>
      </dgm:t>
    </dgm:pt>
    <dgm:pt modelId="{4EF70FD9-3DCE-4FCC-8406-1B9477F6E8C8}" type="parTrans" cxnId="{4CCDD481-F39D-46E6-A06D-C496C939E6EB}">
      <dgm:prSet/>
      <dgm:spPr/>
      <dgm:t>
        <a:bodyPr/>
        <a:lstStyle/>
        <a:p>
          <a:endParaRPr lang="en-GB"/>
        </a:p>
      </dgm:t>
    </dgm:pt>
    <dgm:pt modelId="{482B78EA-C074-429F-92D7-D942F751055B}" type="sibTrans" cxnId="{4CCDD481-F39D-46E6-A06D-C496C939E6EB}">
      <dgm:prSet/>
      <dgm:spPr/>
      <dgm:t>
        <a:bodyPr/>
        <a:lstStyle/>
        <a:p>
          <a:endParaRPr lang="en-GB"/>
        </a:p>
      </dgm:t>
    </dgm:pt>
    <dgm:pt modelId="{7D25EC70-D507-4F2F-8D58-0D7AC6B5AD9B}">
      <dgm:prSet phldrT="[Text]" phldr="0"/>
      <dgm:spPr/>
      <dgm:t>
        <a:bodyPr/>
        <a:lstStyle/>
        <a:p>
          <a:r>
            <a:rPr lang="fr-FR" dirty="0"/>
            <a:t>Y </a:t>
          </a:r>
          <a:r>
            <a:rPr lang="fr-FR" dirty="0" err="1"/>
            <a:t>column</a:t>
          </a:r>
          <a:r>
            <a:rPr lang="fr-FR" dirty="0"/>
            <a:t> </a:t>
          </a:r>
          <a:r>
            <a:rPr lang="fr-FR" dirty="0" err="1"/>
            <a:t>is</a:t>
          </a:r>
          <a:r>
            <a:rPr lang="fr-FR" dirty="0"/>
            <a:t> fuel flow kg </a:t>
          </a:r>
          <a:r>
            <a:rPr lang="fr-FR"/>
            <a:t>per seconds</a:t>
          </a:r>
          <a:endParaRPr lang="en-GB" dirty="0"/>
        </a:p>
      </dgm:t>
    </dgm:pt>
    <dgm:pt modelId="{F8518EE7-B159-4FA5-B579-8D85298D6E34}" type="parTrans" cxnId="{FCBC01B0-7670-46A3-A6B7-1B4A1853B57B}">
      <dgm:prSet/>
      <dgm:spPr/>
      <dgm:t>
        <a:bodyPr/>
        <a:lstStyle/>
        <a:p>
          <a:endParaRPr lang="en-GB"/>
        </a:p>
      </dgm:t>
    </dgm:pt>
    <dgm:pt modelId="{297FC97D-FCA5-474C-9026-D4E9FBBE6689}" type="sibTrans" cxnId="{FCBC01B0-7670-46A3-A6B7-1B4A1853B57B}">
      <dgm:prSet/>
      <dgm:spPr/>
      <dgm:t>
        <a:bodyPr/>
        <a:lstStyle/>
        <a:p>
          <a:endParaRPr lang="en-GB"/>
        </a:p>
      </dgm:t>
    </dgm:pt>
    <dgm:pt modelId="{1EAC013E-27F5-455C-8325-045718DE1F72}" type="pres">
      <dgm:prSet presAssocID="{F1E20618-3334-4D23-A763-EDD1A0B07208}" presName="CompostProcess" presStyleCnt="0">
        <dgm:presLayoutVars>
          <dgm:dir/>
          <dgm:resizeHandles val="exact"/>
        </dgm:presLayoutVars>
      </dgm:prSet>
      <dgm:spPr/>
    </dgm:pt>
    <dgm:pt modelId="{93B89E9B-11A8-4EAC-B023-AC2CEE43FF1F}" type="pres">
      <dgm:prSet presAssocID="{F1E20618-3334-4D23-A763-EDD1A0B07208}" presName="arrow" presStyleLbl="bgShp" presStyleIdx="0" presStyleCnt="1"/>
      <dgm:spPr/>
    </dgm:pt>
    <dgm:pt modelId="{9318BD87-E08F-414E-AE3B-DAF8E34F130D}" type="pres">
      <dgm:prSet presAssocID="{F1E20618-3334-4D23-A763-EDD1A0B07208}" presName="linearProcess" presStyleCnt="0"/>
      <dgm:spPr/>
    </dgm:pt>
    <dgm:pt modelId="{CAA3C38C-D8B1-459D-B15F-FDAB18545B01}" type="pres">
      <dgm:prSet presAssocID="{F1B4C58E-5603-4887-A034-C8E07572F51C}" presName="textNode" presStyleLbl="node1" presStyleIdx="0" presStyleCnt="6" custScaleX="54423" custScaleY="62085" custLinFactX="-7571" custLinFactNeighborX="-100000" custLinFactNeighborY="-29563">
        <dgm:presLayoutVars>
          <dgm:bulletEnabled val="1"/>
        </dgm:presLayoutVars>
      </dgm:prSet>
      <dgm:spPr/>
    </dgm:pt>
    <dgm:pt modelId="{57F3B775-86B2-4AA8-BA4E-D4A85522F066}" type="pres">
      <dgm:prSet presAssocID="{8454E944-84E3-42C9-B1BC-5F10EB3B8152}" presName="sibTrans" presStyleCnt="0"/>
      <dgm:spPr/>
    </dgm:pt>
    <dgm:pt modelId="{3D1610C2-6527-4676-9D77-DDD921637B80}" type="pres">
      <dgm:prSet presAssocID="{99771CC7-8369-459D-B29A-CAF5D0F6B358}" presName="textNode" presStyleLbl="node1" presStyleIdx="1" presStyleCnt="6" custScaleX="75590" custScaleY="81012" custLinFactX="48511" custLinFactNeighborX="100000" custLinFactNeighborY="18961">
        <dgm:presLayoutVars>
          <dgm:bulletEnabled val="1"/>
        </dgm:presLayoutVars>
      </dgm:prSet>
      <dgm:spPr>
        <a:xfrm>
          <a:off x="2755899" y="1625600"/>
          <a:ext cx="2616200" cy="2167466"/>
        </a:xfrm>
        <a:prstGeom prst="roundRect">
          <a:avLst/>
        </a:prstGeom>
      </dgm:spPr>
    </dgm:pt>
    <dgm:pt modelId="{ED57D4DE-CC90-47D8-A69D-C2893AD8AFAB}" type="pres">
      <dgm:prSet presAssocID="{29023DD7-1212-4167-B49E-5EF8AC4EC046}" presName="sibTrans" presStyleCnt="0"/>
      <dgm:spPr/>
    </dgm:pt>
    <dgm:pt modelId="{16C2B7EF-E3E0-4782-A787-0CD31910CF42}" type="pres">
      <dgm:prSet presAssocID="{1E6DA972-FDD2-4708-B528-666723D19B26}" presName="textNode" presStyleLbl="node1" presStyleIdx="2" presStyleCnt="6" custScaleX="42600" custScaleY="74288" custLinFactX="45948" custLinFactNeighborX="100000" custLinFactNeighborY="-2446">
        <dgm:presLayoutVars>
          <dgm:bulletEnabled val="1"/>
        </dgm:presLayoutVars>
      </dgm:prSet>
      <dgm:spPr/>
    </dgm:pt>
    <dgm:pt modelId="{658668B4-BE92-4114-BA76-05A4BEF8A95C}" type="pres">
      <dgm:prSet presAssocID="{27526302-406D-400E-8254-5000C1F91C2B}" presName="sibTrans" presStyleCnt="0"/>
      <dgm:spPr/>
    </dgm:pt>
    <dgm:pt modelId="{69D641B2-4062-4D68-91B7-2C4142688229}" type="pres">
      <dgm:prSet presAssocID="{F6BE0B80-F4E7-4C85-B685-C3B93A9DA1DA}" presName="textNode" presStyleLbl="node1" presStyleIdx="3" presStyleCnt="6" custScaleX="54423" custScaleY="62085" custLinFactX="-174159" custLinFactNeighborX="-200000" custLinFactNeighborY="31043">
        <dgm:presLayoutVars>
          <dgm:bulletEnabled val="1"/>
        </dgm:presLayoutVars>
      </dgm:prSet>
      <dgm:spPr/>
    </dgm:pt>
    <dgm:pt modelId="{6AC42A82-96D2-4F39-A95C-60A9B9E0E896}" type="pres">
      <dgm:prSet presAssocID="{FF594958-FB17-4C31-A867-8A4529C0E58D}" presName="sibTrans" presStyleCnt="0"/>
      <dgm:spPr/>
    </dgm:pt>
    <dgm:pt modelId="{C1921E07-28BD-4D3D-A763-E8266277BDF3}" type="pres">
      <dgm:prSet presAssocID="{F7F1FB3C-CAB9-4968-82E8-E1A5F859DE6B}" presName="textNode" presStyleLbl="node1" presStyleIdx="4" presStyleCnt="6" custScaleX="54423" custScaleY="62085" custLinFactX="-181523" custLinFactNeighborX="-200000" custLinFactNeighborY="-9955">
        <dgm:presLayoutVars>
          <dgm:bulletEnabled val="1"/>
        </dgm:presLayoutVars>
      </dgm:prSet>
      <dgm:spPr/>
    </dgm:pt>
    <dgm:pt modelId="{5DCFB0EA-67CB-4630-86DE-99667DF73AB2}" type="pres">
      <dgm:prSet presAssocID="{482B78EA-C074-429F-92D7-D942F751055B}" presName="sibTrans" presStyleCnt="0"/>
      <dgm:spPr/>
    </dgm:pt>
    <dgm:pt modelId="{FA489B95-154B-4937-A12B-0D611B20E4B6}" type="pres">
      <dgm:prSet presAssocID="{7D25EC70-D507-4F2F-8D58-0D7AC6B5AD9B}" presName="textNode" presStyleLbl="node1" presStyleIdx="5" presStyleCnt="6" custScaleX="42600" custScaleY="74288" custLinFactX="-51203" custLinFactNeighborX="-100000" custLinFactNeighborY="0">
        <dgm:presLayoutVars>
          <dgm:bulletEnabled val="1"/>
        </dgm:presLayoutVars>
      </dgm:prSet>
      <dgm:spPr/>
    </dgm:pt>
  </dgm:ptLst>
  <dgm:cxnLst>
    <dgm:cxn modelId="{D5CAC929-DB80-4737-A667-51C3A888CC98}" type="presOf" srcId="{7D25EC70-D507-4F2F-8D58-0D7AC6B5AD9B}" destId="{FA489B95-154B-4937-A12B-0D611B20E4B6}" srcOrd="0" destOrd="0" presId="urn:microsoft.com/office/officeart/2005/8/layout/hProcess9"/>
    <dgm:cxn modelId="{4B2E6733-33C0-44D4-BB63-76FA5F2D5633}" type="presOf" srcId="{F7F1FB3C-CAB9-4968-82E8-E1A5F859DE6B}" destId="{C1921E07-28BD-4D3D-A763-E8266277BDF3}" srcOrd="0" destOrd="0" presId="urn:microsoft.com/office/officeart/2005/8/layout/hProcess9"/>
    <dgm:cxn modelId="{6F0D444C-D4BE-43A0-A501-9A022C9AF472}" srcId="{F1E20618-3334-4D23-A763-EDD1A0B07208}" destId="{F6BE0B80-F4E7-4C85-B685-C3B93A9DA1DA}" srcOrd="3" destOrd="0" parTransId="{4FF0F82B-FD76-4D73-A7F4-032C73BF6BDC}" sibTransId="{FF594958-FB17-4C31-A867-8A4529C0E58D}"/>
    <dgm:cxn modelId="{2A83984C-DE53-45DB-B6AD-BDF6B5FA9B38}" type="presOf" srcId="{99771CC7-8369-459D-B29A-CAF5D0F6B358}" destId="{3D1610C2-6527-4676-9D77-DDD921637B80}" srcOrd="0" destOrd="0" presId="urn:microsoft.com/office/officeart/2005/8/layout/hProcess9"/>
    <dgm:cxn modelId="{6064414D-4DCC-4A6E-8634-42A656EF90B6}" type="presOf" srcId="{F6BE0B80-F4E7-4C85-B685-C3B93A9DA1DA}" destId="{69D641B2-4062-4D68-91B7-2C4142688229}" srcOrd="0" destOrd="0" presId="urn:microsoft.com/office/officeart/2005/8/layout/hProcess9"/>
    <dgm:cxn modelId="{22EE0572-365D-485B-95FF-40F87CEA8408}" type="presOf" srcId="{F1B4C58E-5603-4887-A034-C8E07572F51C}" destId="{CAA3C38C-D8B1-459D-B15F-FDAB18545B01}" srcOrd="0" destOrd="0" presId="urn:microsoft.com/office/officeart/2005/8/layout/hProcess9"/>
    <dgm:cxn modelId="{4CCDD481-F39D-46E6-A06D-C496C939E6EB}" srcId="{F1E20618-3334-4D23-A763-EDD1A0B07208}" destId="{F7F1FB3C-CAB9-4968-82E8-E1A5F859DE6B}" srcOrd="4" destOrd="0" parTransId="{4EF70FD9-3DCE-4FCC-8406-1B9477F6E8C8}" sibTransId="{482B78EA-C074-429F-92D7-D942F751055B}"/>
    <dgm:cxn modelId="{18CE9AAA-C094-4FE5-9CC8-26ABA422028E}" type="presOf" srcId="{1E6DA972-FDD2-4708-B528-666723D19B26}" destId="{16C2B7EF-E3E0-4782-A787-0CD31910CF42}" srcOrd="0" destOrd="0" presId="urn:microsoft.com/office/officeart/2005/8/layout/hProcess9"/>
    <dgm:cxn modelId="{FCBC01B0-7670-46A3-A6B7-1B4A1853B57B}" srcId="{F1E20618-3334-4D23-A763-EDD1A0B07208}" destId="{7D25EC70-D507-4F2F-8D58-0D7AC6B5AD9B}" srcOrd="5" destOrd="0" parTransId="{F8518EE7-B159-4FA5-B579-8D85298D6E34}" sibTransId="{297FC97D-FCA5-474C-9026-D4E9FBBE6689}"/>
    <dgm:cxn modelId="{CAC75AC2-8671-4E5A-BEF2-B169ECDFC252}" srcId="{F1E20618-3334-4D23-A763-EDD1A0B07208}" destId="{1E6DA972-FDD2-4708-B528-666723D19B26}" srcOrd="2" destOrd="0" parTransId="{3329E2AB-4611-45A1-A1F4-21DA26BF574D}" sibTransId="{27526302-406D-400E-8254-5000C1F91C2B}"/>
    <dgm:cxn modelId="{C8700BE5-1BFB-4165-B504-71062405B109}" type="presOf" srcId="{F1E20618-3334-4D23-A763-EDD1A0B07208}" destId="{1EAC013E-27F5-455C-8325-045718DE1F72}" srcOrd="0" destOrd="0" presId="urn:microsoft.com/office/officeart/2005/8/layout/hProcess9"/>
    <dgm:cxn modelId="{CFC188F7-D1AE-472F-9A5F-5F9229820416}" srcId="{F1E20618-3334-4D23-A763-EDD1A0B07208}" destId="{99771CC7-8369-459D-B29A-CAF5D0F6B358}" srcOrd="1" destOrd="0" parTransId="{9EBC92B4-EDB2-4B3C-9C8F-A79C7014174A}" sibTransId="{29023DD7-1212-4167-B49E-5EF8AC4EC046}"/>
    <dgm:cxn modelId="{FE6120FD-F92E-4B00-8E15-6CAB662C9F56}" srcId="{F1E20618-3334-4D23-A763-EDD1A0B07208}" destId="{F1B4C58E-5603-4887-A034-C8E07572F51C}" srcOrd="0" destOrd="0" parTransId="{E0F169DF-44C0-4FC8-8AA5-F3753F656EB4}" sibTransId="{8454E944-84E3-42C9-B1BC-5F10EB3B8152}"/>
    <dgm:cxn modelId="{37E059DB-1F37-471E-B1B5-EC30C7DD3194}" type="presParOf" srcId="{1EAC013E-27F5-455C-8325-045718DE1F72}" destId="{93B89E9B-11A8-4EAC-B023-AC2CEE43FF1F}" srcOrd="0" destOrd="0" presId="urn:microsoft.com/office/officeart/2005/8/layout/hProcess9"/>
    <dgm:cxn modelId="{33DA4D59-08AC-404E-9A20-49FEE13EBA0C}" type="presParOf" srcId="{1EAC013E-27F5-455C-8325-045718DE1F72}" destId="{9318BD87-E08F-414E-AE3B-DAF8E34F130D}" srcOrd="1" destOrd="0" presId="urn:microsoft.com/office/officeart/2005/8/layout/hProcess9"/>
    <dgm:cxn modelId="{08C8C363-C69D-40BB-BDF6-B0A88532115D}" type="presParOf" srcId="{9318BD87-E08F-414E-AE3B-DAF8E34F130D}" destId="{CAA3C38C-D8B1-459D-B15F-FDAB18545B01}" srcOrd="0" destOrd="0" presId="urn:microsoft.com/office/officeart/2005/8/layout/hProcess9"/>
    <dgm:cxn modelId="{4A8ADB87-A853-4924-8653-92CF78BF0D57}" type="presParOf" srcId="{9318BD87-E08F-414E-AE3B-DAF8E34F130D}" destId="{57F3B775-86B2-4AA8-BA4E-D4A85522F066}" srcOrd="1" destOrd="0" presId="urn:microsoft.com/office/officeart/2005/8/layout/hProcess9"/>
    <dgm:cxn modelId="{462453E9-A5E4-4AC3-ABDC-FD7CB551D0DB}" type="presParOf" srcId="{9318BD87-E08F-414E-AE3B-DAF8E34F130D}" destId="{3D1610C2-6527-4676-9D77-DDD921637B80}" srcOrd="2" destOrd="0" presId="urn:microsoft.com/office/officeart/2005/8/layout/hProcess9"/>
    <dgm:cxn modelId="{16CA3E99-149F-4C88-B94A-926A7DC0D24F}" type="presParOf" srcId="{9318BD87-E08F-414E-AE3B-DAF8E34F130D}" destId="{ED57D4DE-CC90-47D8-A69D-C2893AD8AFAB}" srcOrd="3" destOrd="0" presId="urn:microsoft.com/office/officeart/2005/8/layout/hProcess9"/>
    <dgm:cxn modelId="{9912B384-8781-4DEB-919F-41286DFFA837}" type="presParOf" srcId="{9318BD87-E08F-414E-AE3B-DAF8E34F130D}" destId="{16C2B7EF-E3E0-4782-A787-0CD31910CF42}" srcOrd="4" destOrd="0" presId="urn:microsoft.com/office/officeart/2005/8/layout/hProcess9"/>
    <dgm:cxn modelId="{FB57BFEC-60EA-43F6-ACDA-3E5B6064D517}" type="presParOf" srcId="{9318BD87-E08F-414E-AE3B-DAF8E34F130D}" destId="{658668B4-BE92-4114-BA76-05A4BEF8A95C}" srcOrd="5" destOrd="0" presId="urn:microsoft.com/office/officeart/2005/8/layout/hProcess9"/>
    <dgm:cxn modelId="{0C30E24C-4055-4CE5-8550-0D90F056BEEA}" type="presParOf" srcId="{9318BD87-E08F-414E-AE3B-DAF8E34F130D}" destId="{69D641B2-4062-4D68-91B7-2C4142688229}" srcOrd="6" destOrd="0" presId="urn:microsoft.com/office/officeart/2005/8/layout/hProcess9"/>
    <dgm:cxn modelId="{21D0CFC2-DDDF-4E23-9B56-2A13BE25F82B}" type="presParOf" srcId="{9318BD87-E08F-414E-AE3B-DAF8E34F130D}" destId="{6AC42A82-96D2-4F39-A95C-60A9B9E0E896}" srcOrd="7" destOrd="0" presId="urn:microsoft.com/office/officeart/2005/8/layout/hProcess9"/>
    <dgm:cxn modelId="{6712FBA4-25B0-426A-A11A-824A7E49FCA4}" type="presParOf" srcId="{9318BD87-E08F-414E-AE3B-DAF8E34F130D}" destId="{C1921E07-28BD-4D3D-A763-E8266277BDF3}" srcOrd="8" destOrd="0" presId="urn:microsoft.com/office/officeart/2005/8/layout/hProcess9"/>
    <dgm:cxn modelId="{81ECD9FA-62AD-4258-BF24-9B8E69CA2282}" type="presParOf" srcId="{9318BD87-E08F-414E-AE3B-DAF8E34F130D}" destId="{5DCFB0EA-67CB-4630-86DE-99667DF73AB2}" srcOrd="9" destOrd="0" presId="urn:microsoft.com/office/officeart/2005/8/layout/hProcess9"/>
    <dgm:cxn modelId="{B991827E-FA36-4A79-903F-A225B698A2AC}" type="presParOf" srcId="{9318BD87-E08F-414E-AE3B-DAF8E34F130D}" destId="{FA489B95-154B-4937-A12B-0D611B20E4B6}" srcOrd="10"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F8D34AE-2D38-4625-9286-631AEC83D7EC}" type="doc">
      <dgm:prSet loTypeId="urn:microsoft.com/office/officeart/2024/3/layout/hArchList1" loCatId="List" qsTypeId="urn:microsoft.com/office/officeart/2005/8/quickstyle/simple1" qsCatId="simple" csTypeId="urn:microsoft.com/office/officeart/2005/8/colors/accent1_2" csCatId="accent1" phldr="1"/>
      <dgm:spPr/>
      <dgm:t>
        <a:bodyPr/>
        <a:lstStyle/>
        <a:p>
          <a:endParaRPr lang="en-US"/>
        </a:p>
      </dgm:t>
    </dgm:pt>
    <dgm:pt modelId="{454FBC68-A7C1-4ED0-A6E2-D12B35A078CE}">
      <dgm:prSet/>
      <dgm:spPr/>
      <dgm:t>
        <a:bodyPr/>
        <a:lstStyle/>
        <a:p>
          <a:pPr>
            <a:lnSpc>
              <a:spcPct val="100000"/>
            </a:lnSpc>
            <a:defRPr b="1"/>
          </a:pPr>
          <a:r>
            <a:rPr lang="en-US"/>
            <a:t>Versatile Platform</a:t>
          </a:r>
        </a:p>
      </dgm:t>
    </dgm:pt>
    <dgm:pt modelId="{1EB9C1AD-16D4-441D-826D-0F46D5C86EA6}" type="parTrans" cxnId="{79CDA1C9-25E7-43FA-B0D0-B1CC0F8D7A17}">
      <dgm:prSet/>
      <dgm:spPr/>
      <dgm:t>
        <a:bodyPr/>
        <a:lstStyle/>
        <a:p>
          <a:endParaRPr lang="en-US"/>
        </a:p>
      </dgm:t>
    </dgm:pt>
    <dgm:pt modelId="{B367E115-335F-47FA-AFF4-69004E4801C3}" type="sibTrans" cxnId="{79CDA1C9-25E7-43FA-B0D0-B1CC0F8D7A17}">
      <dgm:prSet/>
      <dgm:spPr/>
      <dgm:t>
        <a:bodyPr/>
        <a:lstStyle/>
        <a:p>
          <a:pPr>
            <a:lnSpc>
              <a:spcPct val="100000"/>
            </a:lnSpc>
            <a:defRPr b="1"/>
          </a:pPr>
          <a:endParaRPr lang="en-US"/>
        </a:p>
      </dgm:t>
    </dgm:pt>
    <dgm:pt modelId="{B5297102-D6CA-46B2-80E2-F003D0403375}">
      <dgm:prSet/>
      <dgm:spPr/>
      <dgm:t>
        <a:bodyPr/>
        <a:lstStyle/>
        <a:p>
          <a:pPr>
            <a:lnSpc>
              <a:spcPct val="100000"/>
            </a:lnSpc>
          </a:pPr>
          <a:r>
            <a:rPr lang="en-US"/>
            <a:t>TensorFlow offers a flexible platform supporting various regression analysis techniques for diverse applications.</a:t>
          </a:r>
        </a:p>
      </dgm:t>
    </dgm:pt>
    <dgm:pt modelId="{AF54A981-BC72-4690-BC60-3943168B6D7F}" type="parTrans" cxnId="{F3C58B6D-02B2-4B0A-B21C-3B13348B23F2}">
      <dgm:prSet/>
      <dgm:spPr/>
      <dgm:t>
        <a:bodyPr/>
        <a:lstStyle/>
        <a:p>
          <a:endParaRPr lang="en-US"/>
        </a:p>
      </dgm:t>
    </dgm:pt>
    <dgm:pt modelId="{6F7B89FE-33C2-4CBC-A1A2-E76AA6ACAAAC}" type="sibTrans" cxnId="{F3C58B6D-02B2-4B0A-B21C-3B13348B23F2}">
      <dgm:prSet/>
      <dgm:spPr/>
      <dgm:t>
        <a:bodyPr/>
        <a:lstStyle/>
        <a:p>
          <a:endParaRPr lang="en-US"/>
        </a:p>
      </dgm:t>
    </dgm:pt>
    <dgm:pt modelId="{EBC69B32-166C-4A0E-BB52-1A92827B7E22}">
      <dgm:prSet/>
      <dgm:spPr/>
      <dgm:t>
        <a:bodyPr/>
        <a:lstStyle/>
        <a:p>
          <a:pPr>
            <a:lnSpc>
              <a:spcPct val="100000"/>
            </a:lnSpc>
            <a:defRPr b="1"/>
          </a:pPr>
          <a:r>
            <a:rPr lang="en-US"/>
            <a:t>Comprehensive Tools</a:t>
          </a:r>
        </a:p>
      </dgm:t>
    </dgm:pt>
    <dgm:pt modelId="{9405E691-93D5-4471-A8DD-2F22025D908F}" type="parTrans" cxnId="{F76B2C2E-8B48-4F2C-9A57-7BC8F7D7B80C}">
      <dgm:prSet/>
      <dgm:spPr/>
      <dgm:t>
        <a:bodyPr/>
        <a:lstStyle/>
        <a:p>
          <a:endParaRPr lang="en-US"/>
        </a:p>
      </dgm:t>
    </dgm:pt>
    <dgm:pt modelId="{90E2D921-90DF-40E9-B02B-F131BE288B31}" type="sibTrans" cxnId="{F76B2C2E-8B48-4F2C-9A57-7BC8F7D7B80C}">
      <dgm:prSet/>
      <dgm:spPr/>
      <dgm:t>
        <a:bodyPr/>
        <a:lstStyle/>
        <a:p>
          <a:pPr>
            <a:lnSpc>
              <a:spcPct val="100000"/>
            </a:lnSpc>
            <a:defRPr b="1"/>
          </a:pPr>
          <a:endParaRPr lang="en-US"/>
        </a:p>
      </dgm:t>
    </dgm:pt>
    <dgm:pt modelId="{C805C9C9-FAC4-4167-A570-D7B603B2528F}">
      <dgm:prSet/>
      <dgm:spPr/>
      <dgm:t>
        <a:bodyPr/>
        <a:lstStyle/>
        <a:p>
          <a:pPr>
            <a:lnSpc>
              <a:spcPct val="100000"/>
            </a:lnSpc>
          </a:pPr>
          <a:r>
            <a:rPr lang="en-US"/>
            <a:t>The platform provides comprehensive tools enabling both foundational and advanced regression modelling.</a:t>
          </a:r>
        </a:p>
      </dgm:t>
    </dgm:pt>
    <dgm:pt modelId="{0B972A85-0826-4FBE-A425-9061C6357788}" type="parTrans" cxnId="{F0D6296F-77F4-41F1-AFFE-AEBF77C4F6CF}">
      <dgm:prSet/>
      <dgm:spPr/>
      <dgm:t>
        <a:bodyPr/>
        <a:lstStyle/>
        <a:p>
          <a:endParaRPr lang="en-US"/>
        </a:p>
      </dgm:t>
    </dgm:pt>
    <dgm:pt modelId="{5E5079CE-C31F-4B2B-AD1E-3421BDFC5A49}" type="sibTrans" cxnId="{F0D6296F-77F4-41F1-AFFE-AEBF77C4F6CF}">
      <dgm:prSet/>
      <dgm:spPr/>
      <dgm:t>
        <a:bodyPr/>
        <a:lstStyle/>
        <a:p>
          <a:endParaRPr lang="en-US"/>
        </a:p>
      </dgm:t>
    </dgm:pt>
    <dgm:pt modelId="{1C6D6C4E-3913-4BE7-9D68-8F69CE9E2EBB}">
      <dgm:prSet/>
      <dgm:spPr/>
      <dgm:t>
        <a:bodyPr/>
        <a:lstStyle/>
        <a:p>
          <a:pPr>
            <a:lnSpc>
              <a:spcPct val="100000"/>
            </a:lnSpc>
            <a:defRPr b="1"/>
          </a:pPr>
          <a:r>
            <a:rPr lang="en-US"/>
            <a:t>Powerful Predictive Solutions</a:t>
          </a:r>
        </a:p>
      </dgm:t>
    </dgm:pt>
    <dgm:pt modelId="{4C91C3B5-3F9A-40F1-9FBF-349B2C4A59A1}" type="parTrans" cxnId="{BB492A1B-BCE7-4D9B-B394-F49FA5C9EB10}">
      <dgm:prSet/>
      <dgm:spPr/>
      <dgm:t>
        <a:bodyPr/>
        <a:lstStyle/>
        <a:p>
          <a:endParaRPr lang="en-US"/>
        </a:p>
      </dgm:t>
    </dgm:pt>
    <dgm:pt modelId="{49F76E65-D61B-45D2-A909-4B90ACEA440A}" type="sibTrans" cxnId="{BB492A1B-BCE7-4D9B-B394-F49FA5C9EB10}">
      <dgm:prSet/>
      <dgm:spPr/>
      <dgm:t>
        <a:bodyPr/>
        <a:lstStyle/>
        <a:p>
          <a:endParaRPr lang="en-US"/>
        </a:p>
      </dgm:t>
    </dgm:pt>
    <dgm:pt modelId="{CA18CD18-FA80-4826-90C9-D3A4900F0A60}">
      <dgm:prSet/>
      <dgm:spPr/>
      <dgm:t>
        <a:bodyPr/>
        <a:lstStyle/>
        <a:p>
          <a:pPr>
            <a:lnSpc>
              <a:spcPct val="100000"/>
            </a:lnSpc>
          </a:pPr>
          <a:r>
            <a:rPr lang="en-US"/>
            <a:t>Applying TensorFlow’s techniques unlocks powerful predictive solutions across multiple domains and industries.</a:t>
          </a:r>
        </a:p>
      </dgm:t>
    </dgm:pt>
    <dgm:pt modelId="{4B5D7935-63A9-4629-A903-D79D546E6228}" type="parTrans" cxnId="{4B9A46EF-D05A-4F9F-B06E-23C48FC8543F}">
      <dgm:prSet/>
      <dgm:spPr/>
      <dgm:t>
        <a:bodyPr/>
        <a:lstStyle/>
        <a:p>
          <a:endParaRPr lang="en-US"/>
        </a:p>
      </dgm:t>
    </dgm:pt>
    <dgm:pt modelId="{ED6D794D-52F4-4A92-B4EA-9466DE261466}" type="sibTrans" cxnId="{4B9A46EF-D05A-4F9F-B06E-23C48FC8543F}">
      <dgm:prSet/>
      <dgm:spPr/>
      <dgm:t>
        <a:bodyPr/>
        <a:lstStyle/>
        <a:p>
          <a:endParaRPr lang="en-US"/>
        </a:p>
      </dgm:t>
    </dgm:pt>
    <dgm:pt modelId="{4EF658E8-C500-48E8-B056-EDB068B7ED37}" type="pres">
      <dgm:prSet presAssocID="{1F8D34AE-2D38-4625-9286-631AEC83D7EC}" presName="Name0" presStyleCnt="0">
        <dgm:presLayoutVars>
          <dgm:dir/>
          <dgm:resizeHandles val="exact"/>
        </dgm:presLayoutVars>
      </dgm:prSet>
      <dgm:spPr/>
    </dgm:pt>
    <dgm:pt modelId="{B1F9FF3D-FBFB-42DD-ABDB-E083333BF4B1}" type="pres">
      <dgm:prSet presAssocID="{454FBC68-A7C1-4ED0-A6E2-D12B35A078CE}" presName="compNode" presStyleCnt="0"/>
      <dgm:spPr/>
    </dgm:pt>
    <dgm:pt modelId="{85BFD0DD-56A0-4846-A302-01CD3643539F}" type="pres">
      <dgm:prSet presAssocID="{454FBC68-A7C1-4ED0-A6E2-D12B35A078CE}" presName="pictRect" presStyleLbl="revTx" presStyleIdx="0" presStyleCnt="6">
        <dgm:presLayoutVars>
          <dgm:chMax val="0"/>
          <dgm:bulletEnabled/>
        </dgm:presLayoutVars>
      </dgm:prSet>
      <dgm:spPr/>
    </dgm:pt>
    <dgm:pt modelId="{78C655CC-C0EE-42CA-9464-048DAB7A2C85}" type="pres">
      <dgm:prSet presAssocID="{454FBC68-A7C1-4ED0-A6E2-D12B35A078CE}" presName="textRect" presStyleLbl="revTx" presStyleIdx="1" presStyleCnt="6">
        <dgm:presLayoutVars>
          <dgm:bulletEnabled/>
        </dgm:presLayoutVars>
      </dgm:prSet>
      <dgm:spPr/>
    </dgm:pt>
    <dgm:pt modelId="{B0C4781A-B8C2-4B70-8A6D-EF2F10DFE4A3}" type="pres">
      <dgm:prSet presAssocID="{B367E115-335F-47FA-AFF4-69004E4801C3}" presName="sibTrans" presStyleLbl="sibTrans2D1" presStyleIdx="0" presStyleCnt="0"/>
      <dgm:spPr/>
    </dgm:pt>
    <dgm:pt modelId="{002917C8-E267-45FC-B3B7-1E56A8D5317F}" type="pres">
      <dgm:prSet presAssocID="{EBC69B32-166C-4A0E-BB52-1A92827B7E22}" presName="compNode" presStyleCnt="0"/>
      <dgm:spPr/>
    </dgm:pt>
    <dgm:pt modelId="{CF5383AF-93BD-4172-9AFA-05D3F972A78C}" type="pres">
      <dgm:prSet presAssocID="{EBC69B32-166C-4A0E-BB52-1A92827B7E22}" presName="pictRect" presStyleLbl="revTx" presStyleIdx="2" presStyleCnt="6">
        <dgm:presLayoutVars>
          <dgm:chMax val="0"/>
          <dgm:bulletEnabled/>
        </dgm:presLayoutVars>
      </dgm:prSet>
      <dgm:spPr/>
    </dgm:pt>
    <dgm:pt modelId="{9E3EABEC-427A-4187-99AC-0D13985B3B04}" type="pres">
      <dgm:prSet presAssocID="{EBC69B32-166C-4A0E-BB52-1A92827B7E22}" presName="textRect" presStyleLbl="revTx" presStyleIdx="3" presStyleCnt="6">
        <dgm:presLayoutVars>
          <dgm:bulletEnabled/>
        </dgm:presLayoutVars>
      </dgm:prSet>
      <dgm:spPr/>
    </dgm:pt>
    <dgm:pt modelId="{065B725F-888E-49E3-AD1B-B5DAC8BDCF01}" type="pres">
      <dgm:prSet presAssocID="{90E2D921-90DF-40E9-B02B-F131BE288B31}" presName="sibTrans" presStyleLbl="sibTrans2D1" presStyleIdx="0" presStyleCnt="0"/>
      <dgm:spPr/>
    </dgm:pt>
    <dgm:pt modelId="{328C1A88-DB3A-425B-B624-BCC73EF7F419}" type="pres">
      <dgm:prSet presAssocID="{1C6D6C4E-3913-4BE7-9D68-8F69CE9E2EBB}" presName="compNode" presStyleCnt="0"/>
      <dgm:spPr/>
    </dgm:pt>
    <dgm:pt modelId="{AA8F06D0-A1F2-4B07-ACEC-B7697BB38923}" type="pres">
      <dgm:prSet presAssocID="{1C6D6C4E-3913-4BE7-9D68-8F69CE9E2EBB}" presName="pictRect" presStyleLbl="revTx" presStyleIdx="4" presStyleCnt="6">
        <dgm:presLayoutVars>
          <dgm:chMax val="0"/>
          <dgm:bulletEnabled/>
        </dgm:presLayoutVars>
      </dgm:prSet>
      <dgm:spPr/>
    </dgm:pt>
    <dgm:pt modelId="{1FB3D763-961D-42BF-A4A7-5025A3A1280C}" type="pres">
      <dgm:prSet presAssocID="{1C6D6C4E-3913-4BE7-9D68-8F69CE9E2EBB}" presName="textRect" presStyleLbl="revTx" presStyleIdx="5" presStyleCnt="6">
        <dgm:presLayoutVars>
          <dgm:bulletEnabled/>
        </dgm:presLayoutVars>
      </dgm:prSet>
      <dgm:spPr/>
    </dgm:pt>
  </dgm:ptLst>
  <dgm:cxnLst>
    <dgm:cxn modelId="{3C0F5606-CC92-4B18-8A73-D2ABF176917B}" type="presOf" srcId="{EBC69B32-166C-4A0E-BB52-1A92827B7E22}" destId="{CF5383AF-93BD-4172-9AFA-05D3F972A78C}" srcOrd="0" destOrd="0" presId="urn:microsoft.com/office/officeart/2024/3/layout/hArchList1"/>
    <dgm:cxn modelId="{BB492A1B-BCE7-4D9B-B394-F49FA5C9EB10}" srcId="{1F8D34AE-2D38-4625-9286-631AEC83D7EC}" destId="{1C6D6C4E-3913-4BE7-9D68-8F69CE9E2EBB}" srcOrd="2" destOrd="0" parTransId="{4C91C3B5-3F9A-40F1-9FBF-349B2C4A59A1}" sibTransId="{49F76E65-D61B-45D2-A909-4B90ACEA440A}"/>
    <dgm:cxn modelId="{43CCE21E-0FE9-41A6-A896-9D1470760F60}" type="presOf" srcId="{B5297102-D6CA-46B2-80E2-F003D0403375}" destId="{78C655CC-C0EE-42CA-9464-048DAB7A2C85}" srcOrd="0" destOrd="0" presId="urn:microsoft.com/office/officeart/2024/3/layout/hArchList1"/>
    <dgm:cxn modelId="{F76B2C2E-8B48-4F2C-9A57-7BC8F7D7B80C}" srcId="{1F8D34AE-2D38-4625-9286-631AEC83D7EC}" destId="{EBC69B32-166C-4A0E-BB52-1A92827B7E22}" srcOrd="1" destOrd="0" parTransId="{9405E691-93D5-4471-A8DD-2F22025D908F}" sibTransId="{90E2D921-90DF-40E9-B02B-F131BE288B31}"/>
    <dgm:cxn modelId="{68F4274B-D607-4BDE-9371-739B8955941D}" type="presOf" srcId="{454FBC68-A7C1-4ED0-A6E2-D12B35A078CE}" destId="{85BFD0DD-56A0-4846-A302-01CD3643539F}" srcOrd="0" destOrd="0" presId="urn:microsoft.com/office/officeart/2024/3/layout/hArchList1"/>
    <dgm:cxn modelId="{1BEA2F6B-E936-4955-B8AC-CC6AFC520F6C}" type="presOf" srcId="{90E2D921-90DF-40E9-B02B-F131BE288B31}" destId="{065B725F-888E-49E3-AD1B-B5DAC8BDCF01}" srcOrd="0" destOrd="0" presId="urn:microsoft.com/office/officeart/2024/3/layout/hArchList1"/>
    <dgm:cxn modelId="{F3C58B6D-02B2-4B0A-B21C-3B13348B23F2}" srcId="{454FBC68-A7C1-4ED0-A6E2-D12B35A078CE}" destId="{B5297102-D6CA-46B2-80E2-F003D0403375}" srcOrd="0" destOrd="0" parTransId="{AF54A981-BC72-4690-BC60-3943168B6D7F}" sibTransId="{6F7B89FE-33C2-4CBC-A1A2-E76AA6ACAAAC}"/>
    <dgm:cxn modelId="{F0D6296F-77F4-41F1-AFFE-AEBF77C4F6CF}" srcId="{EBC69B32-166C-4A0E-BB52-1A92827B7E22}" destId="{C805C9C9-FAC4-4167-A570-D7B603B2528F}" srcOrd="0" destOrd="0" parTransId="{0B972A85-0826-4FBE-A425-9061C6357788}" sibTransId="{5E5079CE-C31F-4B2B-AD1E-3421BDFC5A49}"/>
    <dgm:cxn modelId="{30DEF6AA-4EA2-4827-AB55-5CFC11F4048E}" type="presOf" srcId="{1C6D6C4E-3913-4BE7-9D68-8F69CE9E2EBB}" destId="{AA8F06D0-A1F2-4B07-ACEC-B7697BB38923}" srcOrd="0" destOrd="0" presId="urn:microsoft.com/office/officeart/2024/3/layout/hArchList1"/>
    <dgm:cxn modelId="{4C21C0C2-70BD-4867-874D-5973E46EF54C}" type="presOf" srcId="{C805C9C9-FAC4-4167-A570-D7B603B2528F}" destId="{9E3EABEC-427A-4187-99AC-0D13985B3B04}" srcOrd="0" destOrd="0" presId="urn:microsoft.com/office/officeart/2024/3/layout/hArchList1"/>
    <dgm:cxn modelId="{79CDA1C9-25E7-43FA-B0D0-B1CC0F8D7A17}" srcId="{1F8D34AE-2D38-4625-9286-631AEC83D7EC}" destId="{454FBC68-A7C1-4ED0-A6E2-D12B35A078CE}" srcOrd="0" destOrd="0" parTransId="{1EB9C1AD-16D4-441D-826D-0F46D5C86EA6}" sibTransId="{B367E115-335F-47FA-AFF4-69004E4801C3}"/>
    <dgm:cxn modelId="{13F313DA-6732-414C-ABA2-39A8C13E3558}" type="presOf" srcId="{1F8D34AE-2D38-4625-9286-631AEC83D7EC}" destId="{4EF658E8-C500-48E8-B056-EDB068B7ED37}" srcOrd="0" destOrd="0" presId="urn:microsoft.com/office/officeart/2024/3/layout/hArchList1"/>
    <dgm:cxn modelId="{62E82CE7-DEA2-485A-97DA-D16859B6B432}" type="presOf" srcId="{CA18CD18-FA80-4826-90C9-D3A4900F0A60}" destId="{1FB3D763-961D-42BF-A4A7-5025A3A1280C}" srcOrd="0" destOrd="0" presId="urn:microsoft.com/office/officeart/2024/3/layout/hArchList1"/>
    <dgm:cxn modelId="{4B9A46EF-D05A-4F9F-B06E-23C48FC8543F}" srcId="{1C6D6C4E-3913-4BE7-9D68-8F69CE9E2EBB}" destId="{CA18CD18-FA80-4826-90C9-D3A4900F0A60}" srcOrd="0" destOrd="0" parTransId="{4B5D7935-63A9-4629-A903-D79D546E6228}" sibTransId="{ED6D794D-52F4-4A92-B4EA-9466DE261466}"/>
    <dgm:cxn modelId="{6B6A75FB-55B8-4ADB-9086-747929DA6E49}" type="presOf" srcId="{B367E115-335F-47FA-AFF4-69004E4801C3}" destId="{B0C4781A-B8C2-4B70-8A6D-EF2F10DFE4A3}" srcOrd="0" destOrd="0" presId="urn:microsoft.com/office/officeart/2024/3/layout/hArchList1"/>
    <dgm:cxn modelId="{C3D3C542-5617-4080-B55B-00D3BD7A95E4}" type="presParOf" srcId="{4EF658E8-C500-48E8-B056-EDB068B7ED37}" destId="{B1F9FF3D-FBFB-42DD-ABDB-E083333BF4B1}" srcOrd="0" destOrd="0" presId="urn:microsoft.com/office/officeart/2024/3/layout/hArchList1"/>
    <dgm:cxn modelId="{5D0E529F-6F30-4DF3-BCDD-30F4955B3A3B}" type="presParOf" srcId="{B1F9FF3D-FBFB-42DD-ABDB-E083333BF4B1}" destId="{85BFD0DD-56A0-4846-A302-01CD3643539F}" srcOrd="0" destOrd="0" presId="urn:microsoft.com/office/officeart/2024/3/layout/hArchList1"/>
    <dgm:cxn modelId="{BE9A1CFA-9B5F-4FF4-B5CA-A3B072FE74C1}" type="presParOf" srcId="{B1F9FF3D-FBFB-42DD-ABDB-E083333BF4B1}" destId="{78C655CC-C0EE-42CA-9464-048DAB7A2C85}" srcOrd="1" destOrd="0" presId="urn:microsoft.com/office/officeart/2024/3/layout/hArchList1"/>
    <dgm:cxn modelId="{04800B9E-3EC8-4C64-83B9-5E913F40B88C}" type="presParOf" srcId="{4EF658E8-C500-48E8-B056-EDB068B7ED37}" destId="{B0C4781A-B8C2-4B70-8A6D-EF2F10DFE4A3}" srcOrd="1" destOrd="0" presId="urn:microsoft.com/office/officeart/2024/3/layout/hArchList1"/>
    <dgm:cxn modelId="{AC0B5579-5861-4640-946C-FD2C321C50DF}" type="presParOf" srcId="{4EF658E8-C500-48E8-B056-EDB068B7ED37}" destId="{002917C8-E267-45FC-B3B7-1E56A8D5317F}" srcOrd="2" destOrd="0" presId="urn:microsoft.com/office/officeart/2024/3/layout/hArchList1"/>
    <dgm:cxn modelId="{8BEC698A-7AD6-40B3-A091-919078F13DA2}" type="presParOf" srcId="{002917C8-E267-45FC-B3B7-1E56A8D5317F}" destId="{CF5383AF-93BD-4172-9AFA-05D3F972A78C}" srcOrd="0" destOrd="0" presId="urn:microsoft.com/office/officeart/2024/3/layout/hArchList1"/>
    <dgm:cxn modelId="{59F8D1D6-5D5E-48EF-AC46-8AB7EE615D59}" type="presParOf" srcId="{002917C8-E267-45FC-B3B7-1E56A8D5317F}" destId="{9E3EABEC-427A-4187-99AC-0D13985B3B04}" srcOrd="1" destOrd="0" presId="urn:microsoft.com/office/officeart/2024/3/layout/hArchList1"/>
    <dgm:cxn modelId="{6266CE64-603D-4A69-81E7-7966093B98EF}" type="presParOf" srcId="{4EF658E8-C500-48E8-B056-EDB068B7ED37}" destId="{065B725F-888E-49E3-AD1B-B5DAC8BDCF01}" srcOrd="3" destOrd="0" presId="urn:microsoft.com/office/officeart/2024/3/layout/hArchList1"/>
    <dgm:cxn modelId="{262DB348-7A38-42F6-AA3C-146FB57E7C93}" type="presParOf" srcId="{4EF658E8-C500-48E8-B056-EDB068B7ED37}" destId="{328C1A88-DB3A-425B-B624-BCC73EF7F419}" srcOrd="4" destOrd="0" presId="urn:microsoft.com/office/officeart/2024/3/layout/hArchList1"/>
    <dgm:cxn modelId="{F2598300-F862-4B51-98FB-648A10599074}" type="presParOf" srcId="{328C1A88-DB3A-425B-B624-BCC73EF7F419}" destId="{AA8F06D0-A1F2-4B07-ACEC-B7697BB38923}" srcOrd="0" destOrd="0" presId="urn:microsoft.com/office/officeart/2024/3/layout/hArchList1"/>
    <dgm:cxn modelId="{05D3B4D7-B980-4B78-9EC2-0101DFBB0E60}" type="presParOf" srcId="{328C1A88-DB3A-425B-B624-BCC73EF7F419}" destId="{1FB3D763-961D-42BF-A4A7-5025A3A1280C}" srcOrd="1" destOrd="0" presId="urn:microsoft.com/office/officeart/2024/3/layout/hArc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B89E9B-11A8-4EAC-B023-AC2CEE43FF1F}">
      <dsp:nvSpPr>
        <dsp:cNvPr id="0" name=""/>
        <dsp:cNvSpPr/>
      </dsp:nvSpPr>
      <dsp:spPr>
        <a:xfrm>
          <a:off x="806684" y="0"/>
          <a:ext cx="9142426" cy="5418667"/>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AA3C38C-D8B1-459D-B15F-FDAB18545B01}">
      <dsp:nvSpPr>
        <dsp:cNvPr id="0" name=""/>
        <dsp:cNvSpPr/>
      </dsp:nvSpPr>
      <dsp:spPr>
        <a:xfrm>
          <a:off x="0" y="1395729"/>
          <a:ext cx="1731142" cy="134567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fr-FR" sz="2400" kern="1200" dirty="0"/>
            <a:t>Read fuel records</a:t>
          </a:r>
          <a:endParaRPr lang="en-GB" sz="2400" kern="1200" dirty="0"/>
        </a:p>
      </dsp:txBody>
      <dsp:txXfrm>
        <a:off x="65690" y="1461419"/>
        <a:ext cx="1599762" cy="1214291"/>
      </dsp:txXfrm>
    </dsp:sp>
    <dsp:sp modelId="{3D1610C2-6527-4676-9D77-DDD921637B80}">
      <dsp:nvSpPr>
        <dsp:cNvPr id="0" name=""/>
        <dsp:cNvSpPr/>
      </dsp:nvSpPr>
      <dsp:spPr>
        <a:xfrm>
          <a:off x="3454849" y="2242352"/>
          <a:ext cx="2404443" cy="1755908"/>
        </a:xfrm>
        <a:prstGeom prst="roundRect">
          <a:avLst/>
        </a:prstGeom>
        <a:solidFill>
          <a:srgbClr val="734B67">
            <a:hueOff val="0"/>
            <a:satOff val="0"/>
            <a:lumOff val="0"/>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066800">
            <a:lnSpc>
              <a:spcPct val="90000"/>
            </a:lnSpc>
            <a:spcBef>
              <a:spcPct val="0"/>
            </a:spcBef>
            <a:spcAft>
              <a:spcPct val="35000"/>
            </a:spcAft>
            <a:buNone/>
          </a:pPr>
          <a:r>
            <a:rPr lang="fr-FR" sz="2400" kern="1200" dirty="0" err="1"/>
            <a:t>Extend</a:t>
          </a:r>
          <a:r>
            <a:rPr lang="fr-FR" sz="2400" kern="1200" dirty="0"/>
            <a:t> </a:t>
          </a:r>
          <a:r>
            <a:rPr lang="fr-FR" sz="2400" kern="1200" dirty="0" err="1"/>
            <a:t>each</a:t>
          </a:r>
          <a:r>
            <a:rPr lang="fr-FR" sz="2400" kern="1200" dirty="0"/>
            <a:t> fuel record </a:t>
          </a:r>
          <a:r>
            <a:rPr lang="fr-FR" sz="2400" kern="1200" dirty="0" err="1"/>
            <a:t>with</a:t>
          </a:r>
          <a:r>
            <a:rPr lang="fr-FR" sz="2400" kern="1200" dirty="0"/>
            <a:t> flight data</a:t>
          </a:r>
          <a:endParaRPr lang="en-GB" sz="2400" kern="1200" dirty="0"/>
        </a:p>
      </dsp:txBody>
      <dsp:txXfrm>
        <a:off x="3540565" y="2328068"/>
        <a:ext cx="2233011" cy="1584476"/>
      </dsp:txXfrm>
    </dsp:sp>
    <dsp:sp modelId="{16C2B7EF-E3E0-4782-A787-0CD31910CF42}">
      <dsp:nvSpPr>
        <dsp:cNvPr id="0" name=""/>
        <dsp:cNvSpPr/>
      </dsp:nvSpPr>
      <dsp:spPr>
        <a:xfrm>
          <a:off x="5864323" y="1851233"/>
          <a:ext cx="1355064" cy="161016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fr-FR" sz="1900" kern="1200" dirty="0" err="1"/>
            <a:t>Scale</a:t>
          </a:r>
          <a:r>
            <a:rPr lang="fr-FR" sz="1900" kern="1200" dirty="0"/>
            <a:t> and encode </a:t>
          </a:r>
          <a:r>
            <a:rPr lang="fr-FR" sz="1900" kern="1200" dirty="0" err="1"/>
            <a:t>aircraft</a:t>
          </a:r>
          <a:r>
            <a:rPr lang="fr-FR" sz="1900" kern="1200" dirty="0"/>
            <a:t> </a:t>
          </a:r>
          <a:r>
            <a:rPr lang="fr-FR" sz="1900" kern="1200" dirty="0" err="1"/>
            <a:t>icao</a:t>
          </a:r>
          <a:r>
            <a:rPr lang="fr-FR" sz="1900" kern="1200" dirty="0"/>
            <a:t> code</a:t>
          </a:r>
          <a:endParaRPr lang="en-GB" sz="1900" kern="1200" dirty="0"/>
        </a:p>
      </dsp:txBody>
      <dsp:txXfrm>
        <a:off x="5930472" y="1917382"/>
        <a:ext cx="1222766" cy="1477869"/>
      </dsp:txXfrm>
    </dsp:sp>
    <dsp:sp modelId="{69D641B2-4062-4D68-91B7-2C4142688229}">
      <dsp:nvSpPr>
        <dsp:cNvPr id="0" name=""/>
        <dsp:cNvSpPr/>
      </dsp:nvSpPr>
      <dsp:spPr>
        <a:xfrm>
          <a:off x="44886" y="2709344"/>
          <a:ext cx="1731142" cy="134567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fr-FR" sz="2400" kern="1200" dirty="0"/>
            <a:t>Read Flight </a:t>
          </a:r>
          <a:r>
            <a:rPr lang="fr-FR" sz="2400" kern="1200" dirty="0" err="1"/>
            <a:t>list</a:t>
          </a:r>
          <a:r>
            <a:rPr lang="fr-FR" sz="2400" kern="1200" dirty="0"/>
            <a:t> records</a:t>
          </a:r>
          <a:endParaRPr lang="en-GB" sz="2400" kern="1200" dirty="0"/>
        </a:p>
      </dsp:txBody>
      <dsp:txXfrm>
        <a:off x="110576" y="2775034"/>
        <a:ext cx="1599762" cy="1214291"/>
      </dsp:txXfrm>
    </dsp:sp>
    <dsp:sp modelId="{C1921E07-28BD-4D3D-A763-E8266277BDF3}">
      <dsp:nvSpPr>
        <dsp:cNvPr id="0" name=""/>
        <dsp:cNvSpPr/>
      </dsp:nvSpPr>
      <dsp:spPr>
        <a:xfrm>
          <a:off x="1628343" y="1820726"/>
          <a:ext cx="1731142" cy="134567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fr-FR" sz="2200" kern="1200" dirty="0" err="1"/>
            <a:t>Extend</a:t>
          </a:r>
          <a:r>
            <a:rPr lang="fr-FR" sz="2200" kern="1200" dirty="0"/>
            <a:t> fuel </a:t>
          </a:r>
          <a:r>
            <a:rPr lang="fr-FR" sz="2400" kern="1200" dirty="0"/>
            <a:t>records</a:t>
          </a:r>
          <a:r>
            <a:rPr lang="fr-FR" sz="2200" kern="1200" dirty="0"/>
            <a:t> </a:t>
          </a:r>
          <a:r>
            <a:rPr lang="fr-FR" sz="2200" kern="1200" dirty="0" err="1"/>
            <a:t>with</a:t>
          </a:r>
          <a:r>
            <a:rPr lang="fr-FR" sz="2200" kern="1200" dirty="0"/>
            <a:t> flight </a:t>
          </a:r>
          <a:r>
            <a:rPr lang="fr-FR" sz="2200" kern="1200" dirty="0" err="1"/>
            <a:t>list</a:t>
          </a:r>
          <a:r>
            <a:rPr lang="fr-FR" sz="2200" kern="1200" dirty="0"/>
            <a:t> data</a:t>
          </a:r>
          <a:endParaRPr lang="en-GB" sz="2200" kern="1200" dirty="0"/>
        </a:p>
      </dsp:txBody>
      <dsp:txXfrm>
        <a:off x="1694033" y="1886416"/>
        <a:ext cx="1599762" cy="1214291"/>
      </dsp:txXfrm>
    </dsp:sp>
    <dsp:sp modelId="{FA489B95-154B-4937-A12B-0D611B20E4B6}">
      <dsp:nvSpPr>
        <dsp:cNvPr id="0" name=""/>
        <dsp:cNvSpPr/>
      </dsp:nvSpPr>
      <dsp:spPr>
        <a:xfrm>
          <a:off x="7677951" y="1904249"/>
          <a:ext cx="1355064" cy="161016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fr-FR" sz="1900" kern="1200" dirty="0"/>
            <a:t>Y </a:t>
          </a:r>
          <a:r>
            <a:rPr lang="fr-FR" sz="1900" kern="1200" dirty="0" err="1"/>
            <a:t>column</a:t>
          </a:r>
          <a:r>
            <a:rPr lang="fr-FR" sz="1900" kern="1200" dirty="0"/>
            <a:t> </a:t>
          </a:r>
          <a:r>
            <a:rPr lang="fr-FR" sz="1900" kern="1200" dirty="0" err="1"/>
            <a:t>is</a:t>
          </a:r>
          <a:r>
            <a:rPr lang="fr-FR" sz="1900" kern="1200" dirty="0"/>
            <a:t> fuel flow kg </a:t>
          </a:r>
          <a:r>
            <a:rPr lang="fr-FR" sz="1900" kern="1200"/>
            <a:t>per seconds</a:t>
          </a:r>
          <a:endParaRPr lang="en-GB" sz="1900" kern="1200" dirty="0"/>
        </a:p>
      </dsp:txBody>
      <dsp:txXfrm>
        <a:off x="7744100" y="1970398"/>
        <a:ext cx="1222766" cy="147786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5BFD0DD-56A0-4846-A302-01CD3643539F}">
      <dsp:nvSpPr>
        <dsp:cNvPr id="0" name=""/>
        <dsp:cNvSpPr/>
      </dsp:nvSpPr>
      <dsp:spPr>
        <a:xfrm>
          <a:off x="0" y="0"/>
          <a:ext cx="3370557" cy="3200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Versatile Platform</a:t>
          </a:r>
        </a:p>
      </dsp:txBody>
      <dsp:txXfrm>
        <a:off x="0" y="0"/>
        <a:ext cx="3370557" cy="320007"/>
      </dsp:txXfrm>
    </dsp:sp>
    <dsp:sp modelId="{78C655CC-C0EE-42CA-9464-048DAB7A2C85}">
      <dsp:nvSpPr>
        <dsp:cNvPr id="0" name=""/>
        <dsp:cNvSpPr/>
      </dsp:nvSpPr>
      <dsp:spPr>
        <a:xfrm>
          <a:off x="0" y="320007"/>
          <a:ext cx="3370557" cy="21361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TensorFlow offers a flexible platform supporting various regression analysis techniques for diverse applications.</a:t>
          </a:r>
        </a:p>
      </dsp:txBody>
      <dsp:txXfrm>
        <a:off x="0" y="320007"/>
        <a:ext cx="3370557" cy="2136175"/>
      </dsp:txXfrm>
    </dsp:sp>
    <dsp:sp modelId="{CF5383AF-93BD-4172-9AFA-05D3F972A78C}">
      <dsp:nvSpPr>
        <dsp:cNvPr id="0" name=""/>
        <dsp:cNvSpPr/>
      </dsp:nvSpPr>
      <dsp:spPr>
        <a:xfrm>
          <a:off x="3707612" y="0"/>
          <a:ext cx="3370557" cy="3200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Comprehensive Tools</a:t>
          </a:r>
        </a:p>
      </dsp:txBody>
      <dsp:txXfrm>
        <a:off x="3707612" y="0"/>
        <a:ext cx="3370557" cy="320007"/>
      </dsp:txXfrm>
    </dsp:sp>
    <dsp:sp modelId="{9E3EABEC-427A-4187-99AC-0D13985B3B04}">
      <dsp:nvSpPr>
        <dsp:cNvPr id="0" name=""/>
        <dsp:cNvSpPr/>
      </dsp:nvSpPr>
      <dsp:spPr>
        <a:xfrm>
          <a:off x="3707612" y="320007"/>
          <a:ext cx="3370557" cy="21361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The platform provides comprehensive tools enabling both foundational and advanced regression modelling.</a:t>
          </a:r>
        </a:p>
      </dsp:txBody>
      <dsp:txXfrm>
        <a:off x="3707612" y="320007"/>
        <a:ext cx="3370557" cy="2136175"/>
      </dsp:txXfrm>
    </dsp:sp>
    <dsp:sp modelId="{AA8F06D0-A1F2-4B07-ACEC-B7697BB38923}">
      <dsp:nvSpPr>
        <dsp:cNvPr id="0" name=""/>
        <dsp:cNvSpPr/>
      </dsp:nvSpPr>
      <dsp:spPr>
        <a:xfrm>
          <a:off x="7415225" y="0"/>
          <a:ext cx="3370557" cy="3200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Powerful Predictive Solutions</a:t>
          </a:r>
        </a:p>
      </dsp:txBody>
      <dsp:txXfrm>
        <a:off x="7415225" y="0"/>
        <a:ext cx="3370557" cy="320007"/>
      </dsp:txXfrm>
    </dsp:sp>
    <dsp:sp modelId="{1FB3D763-961D-42BF-A4A7-5025A3A1280C}">
      <dsp:nvSpPr>
        <dsp:cNvPr id="0" name=""/>
        <dsp:cNvSpPr/>
      </dsp:nvSpPr>
      <dsp:spPr>
        <a:xfrm>
          <a:off x="7415225" y="320007"/>
          <a:ext cx="3370557" cy="21361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Applying TensorFlow’s techniques unlocks powerful predictive solutions across multiple domains and industries.</a:t>
          </a:r>
        </a:p>
      </dsp:txBody>
      <dsp:txXfrm>
        <a:off x="7415225" y="320007"/>
        <a:ext cx="3370557" cy="2136175"/>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24/3/layout/hArchList1">
  <dgm:title val="Horizontal Text Blocks"/>
  <dgm:desc val="Short bits of text with formatted headers. Use as an easier-to-read alternative to a bulleted list."/>
  <dgm:catLst>
    <dgm:cat type="list" pri="100"/>
    <dgm:cat type="timeline" pri="500"/>
    <dgm:cat type="process" pri="6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vertAlign" val="t"/>
          <dgm:param type="horzAlign" val="l"/>
        </dgm:alg>
      </dgm:if>
      <dgm:else name="Name3">
        <dgm:alg type="lin">
          <dgm:param type="vertAlign" val="t"/>
          <dgm:param type="horzAlign" val="r"/>
        </dgm:alg>
      </dgm:else>
    </dgm:choose>
    <dgm:presOf/>
    <dgm:constrLst>
      <dgm:constr type="primFontSz" for="des" forName="pictRect" op="equ" val="18"/>
      <dgm:constr type="primFontSz" for="des" forName="textRect" refType="primFontSz" refFor="des" refForName="pictRect" op="equ" fact="0.77"/>
      <dgm:constr type="w" for="ch" forName="compNode" refType="w"/>
      <dgm:constr type="h" for="ch" forName="compNode" refType="h"/>
      <dgm:constr type="h" for="des" forName="pictRect" op="equ"/>
      <dgm:constr type="h" for="des" forName="pictRect" refType="primFontSz" refFor="des" refForName="pictRect" fact="3"/>
      <dgm:constr type="w" for="ch" ptType="sibTrans" refType="w" refFor="ch" refForName="compNode" op="equ" fact="0.1"/>
      <dgm:constr type="sp" refType="w" refFor="ch" refForName="compNode" op="equ" fact="0.1"/>
    </dgm:constrLst>
    <dgm:ruleLst/>
    <dgm:forEach name="Name4" axis="ch" ptType="node" cnt="20">
      <dgm:layoutNode name="compNode">
        <dgm:alg type="composite"/>
        <dgm:shape xmlns:r="http://schemas.openxmlformats.org/officeDocument/2006/relationships" r:blip="">
          <dgm:adjLst/>
        </dgm:shape>
        <dgm:presOf axis="self"/>
        <dgm:constrLst>
          <dgm:constr type="h" for="ch" forName="pictRect" refType="h" fact="0.1"/>
          <dgm:constr type="l" for="ch" forName="pictRect"/>
          <dgm:constr type="t" for="ch" forName="pictRect"/>
          <dgm:constr type="l" for="ch" forName="textRect"/>
          <dgm:constr type="t" for="ch" forName="textRect" refType="b" refFor="ch" refForName="pictRect"/>
        </dgm:constrLst>
        <dgm:ruleLst/>
        <dgm:layoutNode name="pictRect" styleLbl="revTx">
          <dgm:varLst>
            <dgm:chMax val="0"/>
            <dgm:bulletEnabled/>
          </dgm:varLst>
          <dgm:alg type="tx">
            <dgm:param type="parTxLTRAlign" val="l"/>
            <dgm:param type="parTxRTLAlign" val="r"/>
            <dgm:param type="txAnchorVert" val="t"/>
          </dgm:alg>
          <dgm:shape xmlns:r="http://schemas.openxmlformats.org/officeDocument/2006/relationships" type="rect" r:blip="">
            <dgm:adjLst/>
          </dgm:shape>
          <dgm:presOf axis="self"/>
          <dgm:choose name="choosePictRectConstraints">
            <dgm:if name="ifPictRectConstraints" func="var" arg="dir" op="equ" val="norm">
              <dgm:constrLst>
                <dgm:constr type="h" refType="w" op="lte" fact="0.4"/>
                <dgm:constr type="lMarg" val="10.8"/>
                <dgm:constr type="rMarg" refType="primFontSz" fact="0.1"/>
                <dgm:constr type="tMarg" refType="primFontSz" fact="0.1"/>
                <dgm:constr type="bMarg" refType="primFontSz" fact="0.1"/>
              </dgm:constrLst>
            </dgm:if>
            <dgm:else name="elsePictRectConstraints">
              <dgm:constrLst>
                <dgm:constr type="lMarg" refType="primFontSz" fact="0.1"/>
                <dgm:constr type="rMarg" val="10.8"/>
                <dgm:constr type="tMarg" refType="primFontSz" fact="0.1"/>
                <dgm:constr type="bMarg" refType="primFontSz" fact="0.1"/>
              </dgm:constrLst>
            </dgm:else>
          </dgm:choose>
          <dgm:ruleLst>
            <dgm:rule type="h" val="INF" fact="NaN" max="NaN"/>
            <dgm:rule type="primFontSz" val="5" fact="NaN" max="NaN"/>
          </dgm:ruleLst>
        </dgm:layoutNode>
        <dgm:layoutNode name="textRect" styleLbl="revTx">
          <dgm:varLst>
            <dgm:bulletEnabled/>
          </dgm:varLst>
          <dgm:alg type="tx">
            <dgm:param type="parTxLTRAlign" val="l"/>
            <dgm:param type="parTxRTLAlign" val="r"/>
            <dgm:param type="txAnchorVert" val="t"/>
          </dgm:alg>
          <dgm:shape xmlns:r="http://schemas.openxmlformats.org/officeDocument/2006/relationships" type="rect" r:blip="">
            <dgm:adjLst/>
          </dgm:shape>
          <dgm:presOf axis="des" ptType="node"/>
          <dgm:choose name="chooseTextRectConstraints">
            <dgm:if name="ifTextRectConstraints" func="var" arg="dir" op="equ" val="norm">
              <dgm:constrLst>
                <dgm:constr type="lMarg" val="10.8"/>
                <dgm:constr type="rMarg" refType="primFontSz" fact="0.1"/>
                <dgm:constr type="tMarg" refType="primFontSz" fact="0.1"/>
                <dgm:constr type="bMarg" refType="primFontSz" fact="0.1"/>
              </dgm:constrLst>
            </dgm:if>
            <dgm:else name="elseTextRectConstraints">
              <dgm:constrLst>
                <dgm:constr type="lMarg" refType="primFontSz" fact="0.1"/>
                <dgm:constr type="rMarg" val="10.8"/>
                <dgm:constr type="tMarg" refType="primFontSz" fact="0.1"/>
                <dgm:constr type="bMarg" refType="primFontSz" fact="0.1"/>
              </dgm:constrLst>
            </dgm:else>
          </dgm:choose>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87C1B1A-E627-4193-81A8-99D81A3A4A1E}" type="datetimeFigureOut">
              <a:rPr lang="en-GB" smtClean="0"/>
              <a:t>07/11/2025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ADB7BEF-4D51-4778-85AA-D3F080F932CD}" type="slidenum">
              <a:rPr lang="en-GB" smtClean="0"/>
              <a:t>‹#›</a:t>
            </a:fld>
            <a:endParaRPr lang="en-GB"/>
          </a:p>
        </p:txBody>
      </p:sp>
    </p:spTree>
    <p:extLst>
      <p:ext uri="{BB962C8B-B14F-4D97-AF65-F5344CB8AC3E}">
        <p14:creationId xmlns:p14="http://schemas.microsoft.com/office/powerpoint/2010/main" val="38205907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AI-generated content may be incorrect.
---
This presentation explores how TensorFlow can be effectively used to solve regression problems. We will cover foundational regression concepts, TensorFlow’s features, practical implementation of regression models, and advanced methods to enhance model performance.
Image source: Microsoft 365 content library
</a:t>
            </a:r>
          </a:p>
        </p:txBody>
      </p:sp>
      <p:sp>
        <p:nvSpPr>
          <p:cNvPr id="4" name="Slide Number Placeholder 3"/>
          <p:cNvSpPr>
            <a:spLocks noGrp="1"/>
          </p:cNvSpPr>
          <p:nvPr>
            <p:ph type="sldNum" sz="quarter" idx="5"/>
          </p:nvPr>
        </p:nvSpPr>
        <p:spPr/>
        <p:txBody>
          <a:bodyPr/>
          <a:lstStyle/>
          <a:p>
            <a:fld id="{3CECB5DB-3EE0-4B5C-B239-34DF675E0360}" type="slidenum">
              <a:rPr lang="en-GB" smtClean="0"/>
              <a:t>27</a:t>
            </a:fld>
            <a:endParaRPr lang="en-GB"/>
          </a:p>
        </p:txBody>
      </p:sp>
    </p:spTree>
    <p:extLst>
      <p:ext uri="{BB962C8B-B14F-4D97-AF65-F5344CB8AC3E}">
        <p14:creationId xmlns:p14="http://schemas.microsoft.com/office/powerpoint/2010/main" val="15233361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Implementing regression models in TensorFlow involves data preparation, model construction, training, and evaluation. Each step is crucial for building accurate predictive models.</a:t>
            </a:r>
          </a:p>
        </p:txBody>
      </p:sp>
      <p:sp>
        <p:nvSpPr>
          <p:cNvPr id="4" name="Slide Number Placeholder 3"/>
          <p:cNvSpPr>
            <a:spLocks noGrp="1"/>
          </p:cNvSpPr>
          <p:nvPr>
            <p:ph type="sldNum" sz="quarter" idx="5"/>
          </p:nvPr>
        </p:nvSpPr>
        <p:spPr/>
        <p:txBody>
          <a:bodyPr/>
          <a:lstStyle/>
          <a:p>
            <a:fld id="{3CECB5DB-3EE0-4B5C-B239-34DF675E0360}" type="slidenum">
              <a:rPr lang="en-GB" smtClean="0"/>
              <a:t>36</a:t>
            </a:fld>
            <a:endParaRPr lang="en-GB"/>
          </a:p>
        </p:txBody>
      </p:sp>
    </p:spTree>
    <p:extLst>
      <p:ext uri="{BB962C8B-B14F-4D97-AF65-F5344CB8AC3E}">
        <p14:creationId xmlns:p14="http://schemas.microsoft.com/office/powerpoint/2010/main" val="2063282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
---
Data preparation includes cleaning, normalising, and splitting data into training and testing sets to ensure the model learns effectively without bias.
Image source: Microsoft 365 content library
</a:t>
            </a:r>
          </a:p>
        </p:txBody>
      </p:sp>
      <p:sp>
        <p:nvSpPr>
          <p:cNvPr id="4" name="Slide Number Placeholder 3"/>
          <p:cNvSpPr>
            <a:spLocks noGrp="1"/>
          </p:cNvSpPr>
          <p:nvPr>
            <p:ph type="sldNum" sz="quarter" idx="5"/>
          </p:nvPr>
        </p:nvSpPr>
        <p:spPr/>
        <p:txBody>
          <a:bodyPr/>
          <a:lstStyle/>
          <a:p>
            <a:fld id="{3CECB5DB-3EE0-4B5C-B239-34DF675E0360}" type="slidenum">
              <a:rPr lang="en-GB" smtClean="0"/>
              <a:t>37</a:t>
            </a:fld>
            <a:endParaRPr lang="en-GB"/>
          </a:p>
        </p:txBody>
      </p:sp>
    </p:spTree>
    <p:extLst>
      <p:ext uri="{BB962C8B-B14F-4D97-AF65-F5344CB8AC3E}">
        <p14:creationId xmlns:p14="http://schemas.microsoft.com/office/powerpoint/2010/main" val="32468885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
---
A linear regression model in TensorFlow is built using layers to represent input features and output predictions, with weights optimised during training to minimise errors.
Image source: Microsoft 365 content library
</a:t>
            </a:r>
          </a:p>
        </p:txBody>
      </p:sp>
      <p:sp>
        <p:nvSpPr>
          <p:cNvPr id="4" name="Slide Number Placeholder 3"/>
          <p:cNvSpPr>
            <a:spLocks noGrp="1"/>
          </p:cNvSpPr>
          <p:nvPr>
            <p:ph type="sldNum" sz="quarter" idx="5"/>
          </p:nvPr>
        </p:nvSpPr>
        <p:spPr/>
        <p:txBody>
          <a:bodyPr/>
          <a:lstStyle/>
          <a:p>
            <a:fld id="{3CECB5DB-3EE0-4B5C-B239-34DF675E0360}" type="slidenum">
              <a:rPr lang="en-GB" smtClean="0"/>
              <a:t>38</a:t>
            </a:fld>
            <a:endParaRPr lang="en-GB"/>
          </a:p>
        </p:txBody>
      </p:sp>
    </p:spTree>
    <p:extLst>
      <p:ext uri="{BB962C8B-B14F-4D97-AF65-F5344CB8AC3E}">
        <p14:creationId xmlns:p14="http://schemas.microsoft.com/office/powerpoint/2010/main" val="3771750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
---
Training involves feeding data through the model and adjusting parameters. Evaluation metrics like mean squared error assess performance, while interpretation helps understand model insights.
Image source: Microsoft 365 content library
</a:t>
            </a:r>
          </a:p>
        </p:txBody>
      </p:sp>
      <p:sp>
        <p:nvSpPr>
          <p:cNvPr id="4" name="Slide Number Placeholder 3"/>
          <p:cNvSpPr>
            <a:spLocks noGrp="1"/>
          </p:cNvSpPr>
          <p:nvPr>
            <p:ph type="sldNum" sz="quarter" idx="5"/>
          </p:nvPr>
        </p:nvSpPr>
        <p:spPr/>
        <p:txBody>
          <a:bodyPr/>
          <a:lstStyle/>
          <a:p>
            <a:fld id="{3CECB5DB-3EE0-4B5C-B239-34DF675E0360}" type="slidenum">
              <a:rPr lang="en-GB" smtClean="0"/>
              <a:t>39</a:t>
            </a:fld>
            <a:endParaRPr lang="en-GB"/>
          </a:p>
        </p:txBody>
      </p:sp>
    </p:spTree>
    <p:extLst>
      <p:ext uri="{BB962C8B-B14F-4D97-AF65-F5344CB8AC3E}">
        <p14:creationId xmlns:p14="http://schemas.microsoft.com/office/powerpoint/2010/main" val="5675445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Advanced methods such as using neural networks for non-linear regression, preventing overfitting, and effective visualisation enhance regression model accuracy and interpretability.</a:t>
            </a:r>
          </a:p>
        </p:txBody>
      </p:sp>
      <p:sp>
        <p:nvSpPr>
          <p:cNvPr id="4" name="Slide Number Placeholder 3"/>
          <p:cNvSpPr>
            <a:spLocks noGrp="1"/>
          </p:cNvSpPr>
          <p:nvPr>
            <p:ph type="sldNum" sz="quarter" idx="5"/>
          </p:nvPr>
        </p:nvSpPr>
        <p:spPr/>
        <p:txBody>
          <a:bodyPr/>
          <a:lstStyle/>
          <a:p>
            <a:fld id="{3CECB5DB-3EE0-4B5C-B239-34DF675E0360}" type="slidenum">
              <a:rPr lang="en-GB" smtClean="0"/>
              <a:t>40</a:t>
            </a:fld>
            <a:endParaRPr lang="en-GB"/>
          </a:p>
        </p:txBody>
      </p:sp>
    </p:spTree>
    <p:extLst>
      <p:ext uri="{BB962C8B-B14F-4D97-AF65-F5344CB8AC3E}">
        <p14:creationId xmlns:p14="http://schemas.microsoft.com/office/powerpoint/2010/main" val="11556075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
---
Neural networks in TensorFlow can model complex non-linear relationships by stacking layers and using activation functions, expanding regression capabilities beyond linear patterns.
Image source: Microsoft 365 content library
</a:t>
            </a:r>
          </a:p>
        </p:txBody>
      </p:sp>
      <p:sp>
        <p:nvSpPr>
          <p:cNvPr id="4" name="Slide Number Placeholder 3"/>
          <p:cNvSpPr>
            <a:spLocks noGrp="1"/>
          </p:cNvSpPr>
          <p:nvPr>
            <p:ph type="sldNum" sz="quarter" idx="5"/>
          </p:nvPr>
        </p:nvSpPr>
        <p:spPr/>
        <p:txBody>
          <a:bodyPr/>
          <a:lstStyle/>
          <a:p>
            <a:fld id="{3CECB5DB-3EE0-4B5C-B239-34DF675E0360}" type="slidenum">
              <a:rPr lang="en-GB" smtClean="0"/>
              <a:t>41</a:t>
            </a:fld>
            <a:endParaRPr lang="en-GB"/>
          </a:p>
        </p:txBody>
      </p:sp>
    </p:spTree>
    <p:extLst>
      <p:ext uri="{BB962C8B-B14F-4D97-AF65-F5344CB8AC3E}">
        <p14:creationId xmlns:p14="http://schemas.microsoft.com/office/powerpoint/2010/main" val="38007519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
---
Techniques like regularisation, dropout, and early stopping help prevent overfitting, ensuring the model generalises well to new data and maintains predictive accuracy.
Image source: Microsoft 365 content library
</a:t>
            </a:r>
          </a:p>
        </p:txBody>
      </p:sp>
      <p:sp>
        <p:nvSpPr>
          <p:cNvPr id="4" name="Slide Number Placeholder 3"/>
          <p:cNvSpPr>
            <a:spLocks noGrp="1"/>
          </p:cNvSpPr>
          <p:nvPr>
            <p:ph type="sldNum" sz="quarter" idx="5"/>
          </p:nvPr>
        </p:nvSpPr>
        <p:spPr/>
        <p:txBody>
          <a:bodyPr/>
          <a:lstStyle/>
          <a:p>
            <a:fld id="{3CECB5DB-3EE0-4B5C-B239-34DF675E0360}" type="slidenum">
              <a:rPr lang="en-GB" smtClean="0"/>
              <a:t>42</a:t>
            </a:fld>
            <a:endParaRPr lang="en-GB"/>
          </a:p>
        </p:txBody>
      </p:sp>
    </p:spTree>
    <p:extLst>
      <p:ext uri="{BB962C8B-B14F-4D97-AF65-F5344CB8AC3E}">
        <p14:creationId xmlns:p14="http://schemas.microsoft.com/office/powerpoint/2010/main" val="15582164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
---
Visual tools like loss curves, regression plots, and residual analysis aid in understanding model behaviour, diagnosing issues, and communicating results effectively.
Image source: Microsoft 365 content library
</a:t>
            </a:r>
          </a:p>
        </p:txBody>
      </p:sp>
      <p:sp>
        <p:nvSpPr>
          <p:cNvPr id="4" name="Slide Number Placeholder 3"/>
          <p:cNvSpPr>
            <a:spLocks noGrp="1"/>
          </p:cNvSpPr>
          <p:nvPr>
            <p:ph type="sldNum" sz="quarter" idx="5"/>
          </p:nvPr>
        </p:nvSpPr>
        <p:spPr/>
        <p:txBody>
          <a:bodyPr/>
          <a:lstStyle/>
          <a:p>
            <a:fld id="{3CECB5DB-3EE0-4B5C-B239-34DF675E0360}" type="slidenum">
              <a:rPr lang="en-GB" smtClean="0"/>
              <a:t>43</a:t>
            </a:fld>
            <a:endParaRPr lang="en-GB"/>
          </a:p>
        </p:txBody>
      </p:sp>
    </p:spTree>
    <p:extLst>
      <p:ext uri="{BB962C8B-B14F-4D97-AF65-F5344CB8AC3E}">
        <p14:creationId xmlns:p14="http://schemas.microsoft.com/office/powerpoint/2010/main" val="41557756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TensorFlow is a versatile platform that empowers effective regression analysis through comprehensive tools and flexible modelling. Applying foundational and advanced techniques unlocks powerful predictive solutions across domains.</a:t>
            </a:r>
          </a:p>
        </p:txBody>
      </p:sp>
      <p:sp>
        <p:nvSpPr>
          <p:cNvPr id="4" name="Slide Number Placeholder 3"/>
          <p:cNvSpPr>
            <a:spLocks noGrp="1"/>
          </p:cNvSpPr>
          <p:nvPr>
            <p:ph type="sldNum" sz="quarter" idx="5"/>
          </p:nvPr>
        </p:nvSpPr>
        <p:spPr/>
        <p:txBody>
          <a:bodyPr/>
          <a:lstStyle/>
          <a:p>
            <a:fld id="{3CECB5DB-3EE0-4B5C-B239-34DF675E0360}" type="slidenum">
              <a:rPr lang="en-GB" smtClean="0"/>
              <a:t>44</a:t>
            </a:fld>
            <a:endParaRPr lang="en-GB"/>
          </a:p>
        </p:txBody>
      </p:sp>
    </p:spTree>
    <p:extLst>
      <p:ext uri="{BB962C8B-B14F-4D97-AF65-F5344CB8AC3E}">
        <p14:creationId xmlns:p14="http://schemas.microsoft.com/office/powerpoint/2010/main" val="17040680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
---
We will begin with an introduction to regression analysis, its types and applications. Next, we will look at TensorFlow’s capabilities and setup. Then, practical steps to implement regression models using TensorFlow. Finally, advanced techniques and best practices for improving regression models.
Image source: Microsoft 365 content library
</a:t>
            </a:r>
          </a:p>
        </p:txBody>
      </p:sp>
      <p:sp>
        <p:nvSpPr>
          <p:cNvPr id="4" name="Slide Number Placeholder 3"/>
          <p:cNvSpPr>
            <a:spLocks noGrp="1"/>
          </p:cNvSpPr>
          <p:nvPr>
            <p:ph type="sldNum" sz="quarter" idx="5"/>
          </p:nvPr>
        </p:nvSpPr>
        <p:spPr/>
        <p:txBody>
          <a:bodyPr/>
          <a:lstStyle/>
          <a:p>
            <a:fld id="{3CECB5DB-3EE0-4B5C-B239-34DF675E0360}" type="slidenum">
              <a:rPr lang="en-GB" smtClean="0"/>
              <a:t>28</a:t>
            </a:fld>
            <a:endParaRPr lang="en-GB"/>
          </a:p>
        </p:txBody>
      </p:sp>
    </p:spTree>
    <p:extLst>
      <p:ext uri="{BB962C8B-B14F-4D97-AF65-F5344CB8AC3E}">
        <p14:creationId xmlns:p14="http://schemas.microsoft.com/office/powerpoint/2010/main" val="33339641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Regression analysis is a key statistical method for modelling relationships between variables. Understanding its basic concepts, types, and real-world use cases lays the foundation for applying TensorFlow in regression tasks.</a:t>
            </a:r>
          </a:p>
        </p:txBody>
      </p:sp>
      <p:sp>
        <p:nvSpPr>
          <p:cNvPr id="4" name="Slide Number Placeholder 3"/>
          <p:cNvSpPr>
            <a:spLocks noGrp="1"/>
          </p:cNvSpPr>
          <p:nvPr>
            <p:ph type="sldNum" sz="quarter" idx="5"/>
          </p:nvPr>
        </p:nvSpPr>
        <p:spPr/>
        <p:txBody>
          <a:bodyPr/>
          <a:lstStyle/>
          <a:p>
            <a:fld id="{3CECB5DB-3EE0-4B5C-B239-34DF675E0360}" type="slidenum">
              <a:rPr lang="en-GB" smtClean="0"/>
              <a:t>29</a:t>
            </a:fld>
            <a:endParaRPr lang="en-GB"/>
          </a:p>
        </p:txBody>
      </p:sp>
    </p:spTree>
    <p:extLst>
      <p:ext uri="{BB962C8B-B14F-4D97-AF65-F5344CB8AC3E}">
        <p14:creationId xmlns:p14="http://schemas.microsoft.com/office/powerpoint/2010/main" val="16251623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
---
Regression involves estimating the relationship between dependent and independent variables. We aim to predict continuous outcomes and understand how variables influence each other.
Image source: Microsoft 365 content library
</a:t>
            </a:r>
          </a:p>
        </p:txBody>
      </p:sp>
      <p:sp>
        <p:nvSpPr>
          <p:cNvPr id="4" name="Slide Number Placeholder 3"/>
          <p:cNvSpPr>
            <a:spLocks noGrp="1"/>
          </p:cNvSpPr>
          <p:nvPr>
            <p:ph type="sldNum" sz="quarter" idx="5"/>
          </p:nvPr>
        </p:nvSpPr>
        <p:spPr/>
        <p:txBody>
          <a:bodyPr/>
          <a:lstStyle/>
          <a:p>
            <a:fld id="{3CECB5DB-3EE0-4B5C-B239-34DF675E0360}" type="slidenum">
              <a:rPr lang="en-GB" smtClean="0"/>
              <a:t>30</a:t>
            </a:fld>
            <a:endParaRPr lang="en-GB"/>
          </a:p>
        </p:txBody>
      </p:sp>
    </p:spTree>
    <p:extLst>
      <p:ext uri="{BB962C8B-B14F-4D97-AF65-F5344CB8AC3E}">
        <p14:creationId xmlns:p14="http://schemas.microsoft.com/office/powerpoint/2010/main" val="12429674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
---
Common regression types include linear, polynomial, and logistic regression. Each type addresses different data patterns and modelling needs, from simple linear relationships to complex non-linear dependencies.
Image source: Microsoft 365 content library
</a:t>
            </a:r>
          </a:p>
        </p:txBody>
      </p:sp>
      <p:sp>
        <p:nvSpPr>
          <p:cNvPr id="4" name="Slide Number Placeholder 3"/>
          <p:cNvSpPr>
            <a:spLocks noGrp="1"/>
          </p:cNvSpPr>
          <p:nvPr>
            <p:ph type="sldNum" sz="quarter" idx="5"/>
          </p:nvPr>
        </p:nvSpPr>
        <p:spPr/>
        <p:txBody>
          <a:bodyPr/>
          <a:lstStyle/>
          <a:p>
            <a:fld id="{3CECB5DB-3EE0-4B5C-B239-34DF675E0360}" type="slidenum">
              <a:rPr lang="en-GB" smtClean="0"/>
              <a:t>31</a:t>
            </a:fld>
            <a:endParaRPr lang="en-GB"/>
          </a:p>
        </p:txBody>
      </p:sp>
    </p:spTree>
    <p:extLst>
      <p:ext uri="{BB962C8B-B14F-4D97-AF65-F5344CB8AC3E}">
        <p14:creationId xmlns:p14="http://schemas.microsoft.com/office/powerpoint/2010/main" val="17346068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TensorFlow is a powerful open-source framework widely used for machine learning. Understanding its key features and setup helps leverage its full potential for regression tasks.</a:t>
            </a:r>
          </a:p>
        </p:txBody>
      </p:sp>
      <p:sp>
        <p:nvSpPr>
          <p:cNvPr id="4" name="Slide Number Placeholder 3"/>
          <p:cNvSpPr>
            <a:spLocks noGrp="1"/>
          </p:cNvSpPr>
          <p:nvPr>
            <p:ph type="sldNum" sz="quarter" idx="5"/>
          </p:nvPr>
        </p:nvSpPr>
        <p:spPr/>
        <p:txBody>
          <a:bodyPr/>
          <a:lstStyle/>
          <a:p>
            <a:fld id="{3CECB5DB-3EE0-4B5C-B239-34DF675E0360}" type="slidenum">
              <a:rPr lang="en-GB" smtClean="0"/>
              <a:t>32</a:t>
            </a:fld>
            <a:endParaRPr lang="en-GB"/>
          </a:p>
        </p:txBody>
      </p:sp>
    </p:spTree>
    <p:extLst>
      <p:ext uri="{BB962C8B-B14F-4D97-AF65-F5344CB8AC3E}">
        <p14:creationId xmlns:p14="http://schemas.microsoft.com/office/powerpoint/2010/main" val="13059634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
---
TensorFlow offers flexible architecture, support for deep learning, efficient computation on CPUs and GPUs, and extensive community support, making it ideal for various machine learning tasks.
Image source: Microsoft 365 content library
</a:t>
            </a:r>
          </a:p>
        </p:txBody>
      </p:sp>
      <p:sp>
        <p:nvSpPr>
          <p:cNvPr id="4" name="Slide Number Placeholder 3"/>
          <p:cNvSpPr>
            <a:spLocks noGrp="1"/>
          </p:cNvSpPr>
          <p:nvPr>
            <p:ph type="sldNum" sz="quarter" idx="5"/>
          </p:nvPr>
        </p:nvSpPr>
        <p:spPr/>
        <p:txBody>
          <a:bodyPr/>
          <a:lstStyle/>
          <a:p>
            <a:fld id="{3CECB5DB-3EE0-4B5C-B239-34DF675E0360}" type="slidenum">
              <a:rPr lang="en-GB" smtClean="0"/>
              <a:t>33</a:t>
            </a:fld>
            <a:endParaRPr lang="en-GB"/>
          </a:p>
        </p:txBody>
      </p:sp>
    </p:spTree>
    <p:extLst>
      <p:ext uri="{BB962C8B-B14F-4D97-AF65-F5344CB8AC3E}">
        <p14:creationId xmlns:p14="http://schemas.microsoft.com/office/powerpoint/2010/main" val="16497335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
---
Setting up TensorFlow involves installing the library, configuring environments, and preparing datasets. Proper setup ensures smooth implementation of regression models.
Image source: Microsoft 365 content library
</a:t>
            </a:r>
          </a:p>
        </p:txBody>
      </p:sp>
      <p:sp>
        <p:nvSpPr>
          <p:cNvPr id="4" name="Slide Number Placeholder 3"/>
          <p:cNvSpPr>
            <a:spLocks noGrp="1"/>
          </p:cNvSpPr>
          <p:nvPr>
            <p:ph type="sldNum" sz="quarter" idx="5"/>
          </p:nvPr>
        </p:nvSpPr>
        <p:spPr/>
        <p:txBody>
          <a:bodyPr/>
          <a:lstStyle/>
          <a:p>
            <a:fld id="{3CECB5DB-3EE0-4B5C-B239-34DF675E0360}" type="slidenum">
              <a:rPr lang="en-GB" smtClean="0"/>
              <a:t>34</a:t>
            </a:fld>
            <a:endParaRPr lang="en-GB"/>
          </a:p>
        </p:txBody>
      </p:sp>
    </p:spTree>
    <p:extLst>
      <p:ext uri="{BB962C8B-B14F-4D97-AF65-F5344CB8AC3E}">
        <p14:creationId xmlns:p14="http://schemas.microsoft.com/office/powerpoint/2010/main" val="19593772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
---
TensorFlow provides scalable model building, easy integration with data pipelines, and robust tools for training and evaluation, facilitating effective regression modelling.
Image source: Microsoft 365 content library
</a:t>
            </a:r>
          </a:p>
        </p:txBody>
      </p:sp>
      <p:sp>
        <p:nvSpPr>
          <p:cNvPr id="4" name="Slide Number Placeholder 3"/>
          <p:cNvSpPr>
            <a:spLocks noGrp="1"/>
          </p:cNvSpPr>
          <p:nvPr>
            <p:ph type="sldNum" sz="quarter" idx="5"/>
          </p:nvPr>
        </p:nvSpPr>
        <p:spPr/>
        <p:txBody>
          <a:bodyPr/>
          <a:lstStyle/>
          <a:p>
            <a:fld id="{3CECB5DB-3EE0-4B5C-B239-34DF675E0360}" type="slidenum">
              <a:rPr lang="en-GB" smtClean="0"/>
              <a:t>35</a:t>
            </a:fld>
            <a:endParaRPr lang="en-GB"/>
          </a:p>
        </p:txBody>
      </p:sp>
    </p:spTree>
    <p:extLst>
      <p:ext uri="{BB962C8B-B14F-4D97-AF65-F5344CB8AC3E}">
        <p14:creationId xmlns:p14="http://schemas.microsoft.com/office/powerpoint/2010/main" val="3604489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DE6C8-AB1D-4204-BC9C-3366B0BF0435}"/>
              </a:ext>
            </a:extLst>
          </p:cNvPr>
          <p:cNvSpPr>
            <a:spLocks noGrp="1"/>
          </p:cNvSpPr>
          <p:nvPr>
            <p:ph type="ctrTitle"/>
          </p:nvPr>
        </p:nvSpPr>
        <p:spPr>
          <a:xfrm>
            <a:off x="704088" y="889820"/>
            <a:ext cx="9989574" cy="3598606"/>
          </a:xfrm>
        </p:spPr>
        <p:txBody>
          <a:bodyPr anchor="t">
            <a:normAutofit/>
          </a:bodyPr>
          <a:lstStyle>
            <a:lvl1pPr algn="l">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7A7B9009-EE50-4EE5-B6EB-CD6EC83D3FA3}"/>
              </a:ext>
            </a:extLst>
          </p:cNvPr>
          <p:cNvSpPr>
            <a:spLocks noGrp="1"/>
          </p:cNvSpPr>
          <p:nvPr>
            <p:ph type="subTitle" idx="1"/>
          </p:nvPr>
        </p:nvSpPr>
        <p:spPr>
          <a:xfrm>
            <a:off x="704088" y="4488426"/>
            <a:ext cx="6991776" cy="1302774"/>
          </a:xfrm>
        </p:spPr>
        <p:txBody>
          <a:bodyPr anchor="b">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99C8667E-058A-436F-B8EA-5B3A99D43D09}"/>
              </a:ext>
            </a:extLst>
          </p:cNvPr>
          <p:cNvSpPr>
            <a:spLocks noGrp="1"/>
          </p:cNvSpPr>
          <p:nvPr>
            <p:ph type="dt" sz="half" idx="10"/>
          </p:nvPr>
        </p:nvSpPr>
        <p:spPr/>
        <p:txBody>
          <a:bodyPr/>
          <a:lstStyle/>
          <a:p>
            <a:fld id="{D1D1EADE-8E88-4C7C-8AC5-FB148DE4940E}" type="datetime1">
              <a:rPr lang="en-US" smtClean="0"/>
              <a:t>11/7/2025</a:t>
            </a:fld>
            <a:endParaRPr lang="en-US"/>
          </a:p>
        </p:txBody>
      </p:sp>
      <p:sp>
        <p:nvSpPr>
          <p:cNvPr id="5" name="Footer Placeholder 4">
            <a:extLst>
              <a:ext uri="{FF2B5EF4-FFF2-40B4-BE49-F238E27FC236}">
                <a16:creationId xmlns:a16="http://schemas.microsoft.com/office/drawing/2014/main" id="{52680305-1AD7-482D-BFFD-6CDB83AB39A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E5762A1-52E9-402D-B65E-DF193E44CE83}"/>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34262535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359C1-C098-4BF4-A55D-782F4E606B8A}"/>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3D343C7E-1E8B-4D38-9B81-1AA2A8978ED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C8A70B00-53AE-4D3F-91BE-A8D789ED9864}"/>
              </a:ext>
            </a:extLst>
          </p:cNvPr>
          <p:cNvSpPr>
            <a:spLocks noGrp="1"/>
          </p:cNvSpPr>
          <p:nvPr>
            <p:ph type="dt" sz="half" idx="10"/>
          </p:nvPr>
        </p:nvSpPr>
        <p:spPr/>
        <p:txBody>
          <a:bodyPr/>
          <a:lstStyle/>
          <a:p>
            <a:fld id="{EC3C8B9C-477D-492A-96AD-1FC2CC997A73}" type="datetime1">
              <a:rPr lang="en-US" smtClean="0"/>
              <a:t>11/7/2025</a:t>
            </a:fld>
            <a:endParaRPr lang="en-US"/>
          </a:p>
        </p:txBody>
      </p:sp>
      <p:sp>
        <p:nvSpPr>
          <p:cNvPr id="5" name="Footer Placeholder 4">
            <a:extLst>
              <a:ext uri="{FF2B5EF4-FFF2-40B4-BE49-F238E27FC236}">
                <a16:creationId xmlns:a16="http://schemas.microsoft.com/office/drawing/2014/main" id="{06647FC7-8124-4F70-A849-B6BCC5189CC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47CEBE4-50DC-47DB-B699-CCC024336C9F}"/>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41519952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B418279-D3B8-4C6A-AB74-9DE377771270}"/>
              </a:ext>
            </a:extLst>
          </p:cNvPr>
          <p:cNvSpPr>
            <a:spLocks noGrp="1"/>
          </p:cNvSpPr>
          <p:nvPr>
            <p:ph type="title" orient="vert"/>
          </p:nvPr>
        </p:nvSpPr>
        <p:spPr>
          <a:xfrm>
            <a:off x="9242322" y="997974"/>
            <a:ext cx="2349043" cy="4984956"/>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E28F733C-9309-4197-BACA-207CDC8935C9}"/>
              </a:ext>
            </a:extLst>
          </p:cNvPr>
          <p:cNvSpPr>
            <a:spLocks noGrp="1"/>
          </p:cNvSpPr>
          <p:nvPr>
            <p:ph type="body" orient="vert" idx="1"/>
          </p:nvPr>
        </p:nvSpPr>
        <p:spPr>
          <a:xfrm>
            <a:off x="768927" y="997973"/>
            <a:ext cx="8473395" cy="498495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56ACD4D0-5BE6-412D-B08B-5DFFD593513E}"/>
              </a:ext>
            </a:extLst>
          </p:cNvPr>
          <p:cNvSpPr>
            <a:spLocks noGrp="1"/>
          </p:cNvSpPr>
          <p:nvPr>
            <p:ph type="dt" sz="half" idx="10"/>
          </p:nvPr>
        </p:nvSpPr>
        <p:spPr/>
        <p:txBody>
          <a:bodyPr/>
          <a:lstStyle/>
          <a:p>
            <a:fld id="{42D3AED5-E26D-4E29-B1B3-7847B6779594}" type="datetime1">
              <a:rPr lang="en-US" smtClean="0"/>
              <a:t>11/7/2025</a:t>
            </a:fld>
            <a:endParaRPr lang="en-US"/>
          </a:p>
        </p:txBody>
      </p:sp>
      <p:sp>
        <p:nvSpPr>
          <p:cNvPr id="5" name="Footer Placeholder 4">
            <a:extLst>
              <a:ext uri="{FF2B5EF4-FFF2-40B4-BE49-F238E27FC236}">
                <a16:creationId xmlns:a16="http://schemas.microsoft.com/office/drawing/2014/main" id="{55021651-B786-4A39-A10F-F5231D0A2C5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4504D2D-9379-40DE-9F45-3004BE54F16B}"/>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18466412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87CA6-BFD9-4CB1-8892-F6B062E82445}"/>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0CDA8C3-9C0C-4E52-9A62-E4DB159E6B0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7CC3EC35-E02F-41FF-9232-F90692A902FC}"/>
              </a:ext>
            </a:extLst>
          </p:cNvPr>
          <p:cNvSpPr>
            <a:spLocks noGrp="1"/>
          </p:cNvSpPr>
          <p:nvPr>
            <p:ph type="dt" sz="half" idx="10"/>
          </p:nvPr>
        </p:nvSpPr>
        <p:spPr/>
        <p:txBody>
          <a:bodyPr/>
          <a:lstStyle/>
          <a:p>
            <a:fld id="{157B6794-849E-4626-908B-D15793550EFB}" type="datetime1">
              <a:rPr lang="en-US" smtClean="0"/>
              <a:t>11/7/2025</a:t>
            </a:fld>
            <a:endParaRPr lang="en-US"/>
          </a:p>
        </p:txBody>
      </p:sp>
      <p:sp>
        <p:nvSpPr>
          <p:cNvPr id="5" name="Footer Placeholder 4">
            <a:extLst>
              <a:ext uri="{FF2B5EF4-FFF2-40B4-BE49-F238E27FC236}">
                <a16:creationId xmlns:a16="http://schemas.microsoft.com/office/drawing/2014/main" id="{39D13D38-5DF1-443B-8A12-71E834FDC6A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25E644A-4A37-4757-9809-5B035E2874E6}"/>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33718550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6578B-CD85-4BF1-A729-E8E8079B595F}"/>
              </a:ext>
            </a:extLst>
          </p:cNvPr>
          <p:cNvSpPr>
            <a:spLocks noGrp="1"/>
          </p:cNvSpPr>
          <p:nvPr>
            <p:ph type="title"/>
          </p:nvPr>
        </p:nvSpPr>
        <p:spPr>
          <a:xfrm>
            <a:off x="715383" y="1709738"/>
            <a:ext cx="10632067" cy="2852737"/>
          </a:xfrm>
        </p:spPr>
        <p:txBody>
          <a:bodyPr anchor="b"/>
          <a:lstStyle>
            <a:lvl1pPr>
              <a:defRPr sz="6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58448C1-C13F-4826-8347-EEB00A6643D6}"/>
              </a:ext>
            </a:extLst>
          </p:cNvPr>
          <p:cNvSpPr>
            <a:spLocks noGrp="1"/>
          </p:cNvSpPr>
          <p:nvPr>
            <p:ph type="body" idx="1"/>
          </p:nvPr>
        </p:nvSpPr>
        <p:spPr>
          <a:xfrm>
            <a:off x="715383" y="4589463"/>
            <a:ext cx="10632067"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806546A-957F-4C4D-9744-1177AD258E10}"/>
              </a:ext>
            </a:extLst>
          </p:cNvPr>
          <p:cNvSpPr>
            <a:spLocks noGrp="1"/>
          </p:cNvSpPr>
          <p:nvPr>
            <p:ph type="dt" sz="half" idx="10"/>
          </p:nvPr>
        </p:nvSpPr>
        <p:spPr/>
        <p:txBody>
          <a:bodyPr/>
          <a:lstStyle/>
          <a:p>
            <a:fld id="{63DB64E7-5594-42A3-ADBF-E95A7ACEAD64}" type="datetime1">
              <a:rPr lang="en-US" smtClean="0"/>
              <a:t>11/7/2025</a:t>
            </a:fld>
            <a:endParaRPr lang="en-US"/>
          </a:p>
        </p:txBody>
      </p:sp>
      <p:sp>
        <p:nvSpPr>
          <p:cNvPr id="5" name="Footer Placeholder 4">
            <a:extLst>
              <a:ext uri="{FF2B5EF4-FFF2-40B4-BE49-F238E27FC236}">
                <a16:creationId xmlns:a16="http://schemas.microsoft.com/office/drawing/2014/main" id="{B1DB149C-CC63-4E3A-A83D-EF637EB5197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DB94775-7982-41EC-B584-D51224D38F77}"/>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24633668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CE4BD8-507D-48E4-A624-F16A741C3609}"/>
              </a:ext>
            </a:extLst>
          </p:cNvPr>
          <p:cNvSpPr>
            <a:spLocks noGrp="1"/>
          </p:cNvSpPr>
          <p:nvPr>
            <p:ph type="title"/>
          </p:nvPr>
        </p:nvSpPr>
        <p:spPr>
          <a:xfrm>
            <a:off x="700635" y="914400"/>
            <a:ext cx="10691265" cy="1307592"/>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10A07E4-3A39-457C-A059-7DFB6039D947}"/>
              </a:ext>
            </a:extLst>
          </p:cNvPr>
          <p:cNvSpPr>
            <a:spLocks noGrp="1"/>
          </p:cNvSpPr>
          <p:nvPr>
            <p:ph sz="half" idx="1"/>
          </p:nvPr>
        </p:nvSpPr>
        <p:spPr>
          <a:xfrm>
            <a:off x="704088" y="2221992"/>
            <a:ext cx="5212080" cy="373989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7B141E17-47CE-4A78-B0FA-0E9786DA67C5}"/>
              </a:ext>
            </a:extLst>
          </p:cNvPr>
          <p:cNvSpPr>
            <a:spLocks noGrp="1"/>
          </p:cNvSpPr>
          <p:nvPr>
            <p:ph sz="half" idx="2"/>
          </p:nvPr>
        </p:nvSpPr>
        <p:spPr>
          <a:xfrm>
            <a:off x="6181344" y="2221992"/>
            <a:ext cx="5212080" cy="373989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89F02C13-D3ED-4044-9716-F29D79A184C9}"/>
              </a:ext>
            </a:extLst>
          </p:cNvPr>
          <p:cNvSpPr>
            <a:spLocks noGrp="1"/>
          </p:cNvSpPr>
          <p:nvPr>
            <p:ph type="dt" sz="half" idx="10"/>
          </p:nvPr>
        </p:nvSpPr>
        <p:spPr/>
        <p:txBody>
          <a:bodyPr/>
          <a:lstStyle/>
          <a:p>
            <a:fld id="{18462B0B-D248-4FFB-8695-AD7FA4B1284A}" type="datetime1">
              <a:rPr lang="en-US" smtClean="0"/>
              <a:t>11/7/2025</a:t>
            </a:fld>
            <a:endParaRPr lang="en-US"/>
          </a:p>
        </p:txBody>
      </p:sp>
      <p:sp>
        <p:nvSpPr>
          <p:cNvPr id="6" name="Footer Placeholder 5">
            <a:extLst>
              <a:ext uri="{FF2B5EF4-FFF2-40B4-BE49-F238E27FC236}">
                <a16:creationId xmlns:a16="http://schemas.microsoft.com/office/drawing/2014/main" id="{8AF334AD-FB29-4355-B5CF-85E61B4F340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BA5AA154-790C-4774-9C21-8C543E733F26}"/>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14214895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7DD35-7673-4F88-86B0-634883B5E345}"/>
              </a:ext>
            </a:extLst>
          </p:cNvPr>
          <p:cNvSpPr>
            <a:spLocks noGrp="1"/>
          </p:cNvSpPr>
          <p:nvPr>
            <p:ph type="title"/>
          </p:nvPr>
        </p:nvSpPr>
        <p:spPr>
          <a:xfrm>
            <a:off x="704087" y="929147"/>
            <a:ext cx="10689336" cy="798451"/>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5EC820D7-3E0B-47C6-A583-C4C839C5AF03}"/>
              </a:ext>
            </a:extLst>
          </p:cNvPr>
          <p:cNvSpPr>
            <a:spLocks noGrp="1"/>
          </p:cNvSpPr>
          <p:nvPr>
            <p:ph type="body" idx="1"/>
          </p:nvPr>
        </p:nvSpPr>
        <p:spPr>
          <a:xfrm>
            <a:off x="704088" y="1756538"/>
            <a:ext cx="5212080" cy="657225"/>
          </a:xfrm>
        </p:spPr>
        <p:txBody>
          <a:bodyPr anchor="b">
            <a:normAutofit/>
          </a:bodyPr>
          <a:lstStyle>
            <a:lvl1pPr marL="0" indent="0">
              <a:buNone/>
              <a:defRPr sz="16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A839A7B-97D5-400F-B802-A0FF28FE9F15}"/>
              </a:ext>
            </a:extLst>
          </p:cNvPr>
          <p:cNvSpPr>
            <a:spLocks noGrp="1"/>
          </p:cNvSpPr>
          <p:nvPr>
            <p:ph sz="half" idx="2"/>
          </p:nvPr>
        </p:nvSpPr>
        <p:spPr>
          <a:xfrm>
            <a:off x="704088" y="2442702"/>
            <a:ext cx="5212080" cy="35191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C2E0ECA2-DBF1-4681-9DFA-93AFD1B371DB}"/>
              </a:ext>
            </a:extLst>
          </p:cNvPr>
          <p:cNvSpPr>
            <a:spLocks noGrp="1"/>
          </p:cNvSpPr>
          <p:nvPr>
            <p:ph type="body" sz="quarter" idx="3"/>
          </p:nvPr>
        </p:nvSpPr>
        <p:spPr>
          <a:xfrm>
            <a:off x="6181344" y="1756538"/>
            <a:ext cx="5212080" cy="657225"/>
          </a:xfrm>
        </p:spPr>
        <p:txBody>
          <a:bodyPr anchor="b">
            <a:normAutofit/>
          </a:bodyPr>
          <a:lstStyle>
            <a:lvl1pPr marL="0" indent="0">
              <a:buNone/>
              <a:defRPr sz="16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90EBBBB-517F-4ED7-9E51-CF0F7590B4D4}"/>
              </a:ext>
            </a:extLst>
          </p:cNvPr>
          <p:cNvSpPr>
            <a:spLocks noGrp="1"/>
          </p:cNvSpPr>
          <p:nvPr>
            <p:ph sz="quarter" idx="4"/>
          </p:nvPr>
        </p:nvSpPr>
        <p:spPr>
          <a:xfrm>
            <a:off x="6181344" y="2442702"/>
            <a:ext cx="5212080" cy="35191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2511B5C7-1E37-478F-B4B0-C7202FFE41B9}"/>
              </a:ext>
            </a:extLst>
          </p:cNvPr>
          <p:cNvSpPr>
            <a:spLocks noGrp="1"/>
          </p:cNvSpPr>
          <p:nvPr>
            <p:ph type="dt" sz="half" idx="10"/>
          </p:nvPr>
        </p:nvSpPr>
        <p:spPr/>
        <p:txBody>
          <a:bodyPr/>
          <a:lstStyle/>
          <a:p>
            <a:fld id="{D0378EFB-9159-4510-B73F-4F0409ADE937}" type="datetime1">
              <a:rPr lang="en-US" smtClean="0"/>
              <a:t>11/7/2025</a:t>
            </a:fld>
            <a:endParaRPr lang="en-US"/>
          </a:p>
        </p:txBody>
      </p:sp>
      <p:sp>
        <p:nvSpPr>
          <p:cNvPr id="8" name="Footer Placeholder 7">
            <a:extLst>
              <a:ext uri="{FF2B5EF4-FFF2-40B4-BE49-F238E27FC236}">
                <a16:creationId xmlns:a16="http://schemas.microsoft.com/office/drawing/2014/main" id="{9153F7EF-507C-4CB3-86C5-8B34FFFC1D86}"/>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58E3DEA6-E4EB-4C2A-8B4F-55EC965B6219}"/>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21619314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32964-A933-4B98-A141-A4B316DAFA9F}"/>
              </a:ext>
            </a:extLst>
          </p:cNvPr>
          <p:cNvSpPr>
            <a:spLocks noGrp="1"/>
          </p:cNvSpPr>
          <p:nvPr>
            <p:ph type="title"/>
          </p:nvPr>
        </p:nvSpPr>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5D684C9D-23DA-42B0-9DD3-7592F72E8DC9}"/>
              </a:ext>
            </a:extLst>
          </p:cNvPr>
          <p:cNvSpPr>
            <a:spLocks noGrp="1"/>
          </p:cNvSpPr>
          <p:nvPr>
            <p:ph type="dt" sz="half" idx="10"/>
          </p:nvPr>
        </p:nvSpPr>
        <p:spPr/>
        <p:txBody>
          <a:bodyPr/>
          <a:lstStyle/>
          <a:p>
            <a:fld id="{89BC9412-2452-4BED-A324-9D8C115361AD}" type="datetime1">
              <a:rPr lang="en-US" smtClean="0"/>
              <a:t>11/7/2025</a:t>
            </a:fld>
            <a:endParaRPr lang="en-US"/>
          </a:p>
        </p:txBody>
      </p:sp>
      <p:sp>
        <p:nvSpPr>
          <p:cNvPr id="4" name="Footer Placeholder 3">
            <a:extLst>
              <a:ext uri="{FF2B5EF4-FFF2-40B4-BE49-F238E27FC236}">
                <a16:creationId xmlns:a16="http://schemas.microsoft.com/office/drawing/2014/main" id="{68BF8F05-876F-49D8-AE30-5BB2A91ECD59}"/>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153D20DA-9260-4577-BB51-789570A243AF}"/>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26360091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D2C1F24-E0A1-45A7-8EF5-92CD9799341C}"/>
              </a:ext>
            </a:extLst>
          </p:cNvPr>
          <p:cNvSpPr>
            <a:spLocks noGrp="1"/>
          </p:cNvSpPr>
          <p:nvPr>
            <p:ph type="dt" sz="half" idx="10"/>
          </p:nvPr>
        </p:nvSpPr>
        <p:spPr/>
        <p:txBody>
          <a:bodyPr/>
          <a:lstStyle/>
          <a:p>
            <a:fld id="{F5318F62-D251-40E8-A23C-F4CFE9FEAB41}" type="datetime1">
              <a:rPr lang="en-US" smtClean="0"/>
              <a:t>11/7/2025</a:t>
            </a:fld>
            <a:endParaRPr lang="en-US"/>
          </a:p>
        </p:txBody>
      </p:sp>
      <p:sp>
        <p:nvSpPr>
          <p:cNvPr id="3" name="Footer Placeholder 2">
            <a:extLst>
              <a:ext uri="{FF2B5EF4-FFF2-40B4-BE49-F238E27FC236}">
                <a16:creationId xmlns:a16="http://schemas.microsoft.com/office/drawing/2014/main" id="{3E021C19-210E-46B0-9036-5D8AECC9260C}"/>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1A880FEF-487E-44DF-8615-DF2210419602}"/>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4537261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568EE-74C8-43A6-90BC-2DDD965CF64A}"/>
              </a:ext>
            </a:extLst>
          </p:cNvPr>
          <p:cNvSpPr>
            <a:spLocks noGrp="1"/>
          </p:cNvSpPr>
          <p:nvPr>
            <p:ph type="title"/>
          </p:nvPr>
        </p:nvSpPr>
        <p:spPr>
          <a:xfrm>
            <a:off x="704088" y="1069848"/>
            <a:ext cx="4093599" cy="1316736"/>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71C35AC-CAE3-48CF-A3E4-A075C9FDD71B}"/>
              </a:ext>
            </a:extLst>
          </p:cNvPr>
          <p:cNvSpPr>
            <a:spLocks noGrp="1"/>
          </p:cNvSpPr>
          <p:nvPr>
            <p:ph idx="1"/>
          </p:nvPr>
        </p:nvSpPr>
        <p:spPr>
          <a:xfrm>
            <a:off x="5183188" y="1069848"/>
            <a:ext cx="6172200" cy="479120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2D9D03EA-5FAD-4609-A2B8-624E426847E3}"/>
              </a:ext>
            </a:extLst>
          </p:cNvPr>
          <p:cNvSpPr>
            <a:spLocks noGrp="1"/>
          </p:cNvSpPr>
          <p:nvPr>
            <p:ph type="body" sz="half" idx="2"/>
          </p:nvPr>
        </p:nvSpPr>
        <p:spPr>
          <a:xfrm>
            <a:off x="704088" y="2551176"/>
            <a:ext cx="4093599" cy="331927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B58D2EA-2191-4216-B64D-067BDFE12375}"/>
              </a:ext>
            </a:extLst>
          </p:cNvPr>
          <p:cNvSpPr>
            <a:spLocks noGrp="1"/>
          </p:cNvSpPr>
          <p:nvPr>
            <p:ph type="dt" sz="half" idx="10"/>
          </p:nvPr>
        </p:nvSpPr>
        <p:spPr/>
        <p:txBody>
          <a:bodyPr/>
          <a:lstStyle/>
          <a:p>
            <a:fld id="{44F76144-149E-4874-93A5-554A0357CF82}" type="datetime1">
              <a:rPr lang="en-US" smtClean="0"/>
              <a:t>11/7/2025</a:t>
            </a:fld>
            <a:endParaRPr lang="en-US"/>
          </a:p>
        </p:txBody>
      </p:sp>
      <p:sp>
        <p:nvSpPr>
          <p:cNvPr id="6" name="Footer Placeholder 5">
            <a:extLst>
              <a:ext uri="{FF2B5EF4-FFF2-40B4-BE49-F238E27FC236}">
                <a16:creationId xmlns:a16="http://schemas.microsoft.com/office/drawing/2014/main" id="{78042128-DAB4-481C-BEE6-3523E8E88BAD}"/>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AE50E382-C500-4A4C-A7C6-43860383AB91}"/>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28083227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9FE98B-EACF-4251-A8AF-0D9EDD17C664}"/>
              </a:ext>
            </a:extLst>
          </p:cNvPr>
          <p:cNvSpPr>
            <a:spLocks noGrp="1"/>
          </p:cNvSpPr>
          <p:nvPr>
            <p:ph type="title"/>
          </p:nvPr>
        </p:nvSpPr>
        <p:spPr>
          <a:xfrm>
            <a:off x="704088" y="1066800"/>
            <a:ext cx="4103431" cy="1317523"/>
          </a:xfrm>
        </p:spPr>
        <p:txBody>
          <a:bodyPr anchor="b"/>
          <a:lstStyle>
            <a:lvl1pP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3905F473-761A-4002-AF70-9FF878D0139E}"/>
              </a:ext>
            </a:extLst>
          </p:cNvPr>
          <p:cNvSpPr>
            <a:spLocks noGrp="1"/>
          </p:cNvSpPr>
          <p:nvPr>
            <p:ph type="pic" idx="1"/>
          </p:nvPr>
        </p:nvSpPr>
        <p:spPr>
          <a:xfrm>
            <a:off x="5183188" y="1066800"/>
            <a:ext cx="6172200" cy="47942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FA0C2E6A-F834-4540-BB00-E13CB45DC362}"/>
              </a:ext>
            </a:extLst>
          </p:cNvPr>
          <p:cNvSpPr>
            <a:spLocks noGrp="1"/>
          </p:cNvSpPr>
          <p:nvPr>
            <p:ph type="body" sz="half" idx="2"/>
          </p:nvPr>
        </p:nvSpPr>
        <p:spPr>
          <a:xfrm>
            <a:off x="704088" y="2552700"/>
            <a:ext cx="4103431" cy="33162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0C38EAB-AD63-415C-B263-BA1D8FBE3CB0}"/>
              </a:ext>
            </a:extLst>
          </p:cNvPr>
          <p:cNvSpPr>
            <a:spLocks noGrp="1"/>
          </p:cNvSpPr>
          <p:nvPr>
            <p:ph type="dt" sz="half" idx="10"/>
          </p:nvPr>
        </p:nvSpPr>
        <p:spPr/>
        <p:txBody>
          <a:bodyPr/>
          <a:lstStyle/>
          <a:p>
            <a:fld id="{50BA65D8-0540-4835-AE5C-25D29DBA01BE}" type="datetime1">
              <a:rPr lang="en-US" smtClean="0"/>
              <a:t>11/7/2025</a:t>
            </a:fld>
            <a:endParaRPr lang="en-US"/>
          </a:p>
        </p:txBody>
      </p:sp>
      <p:sp>
        <p:nvSpPr>
          <p:cNvPr id="6" name="Footer Placeholder 5">
            <a:extLst>
              <a:ext uri="{FF2B5EF4-FFF2-40B4-BE49-F238E27FC236}">
                <a16:creationId xmlns:a16="http://schemas.microsoft.com/office/drawing/2014/main" id="{422E5541-B6DE-45E8-BCFE-0DFC4F57407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DBB78D45-289B-46AF-8CB9-E6150BEA17ED}"/>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16814908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A362AC-B59F-4AC7-B279-57DDD5336BCA}"/>
              </a:ext>
            </a:extLst>
          </p:cNvPr>
          <p:cNvSpPr>
            <a:spLocks noGrp="1"/>
          </p:cNvSpPr>
          <p:nvPr>
            <p:ph type="title"/>
          </p:nvPr>
        </p:nvSpPr>
        <p:spPr>
          <a:xfrm>
            <a:off x="700635" y="914400"/>
            <a:ext cx="10691265" cy="1307592"/>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0E6042DB-75BD-4EC1-B6D9-8A72EF940CAA}"/>
              </a:ext>
            </a:extLst>
          </p:cNvPr>
          <p:cNvSpPr>
            <a:spLocks noGrp="1"/>
          </p:cNvSpPr>
          <p:nvPr>
            <p:ph type="body" idx="1"/>
          </p:nvPr>
        </p:nvSpPr>
        <p:spPr>
          <a:xfrm>
            <a:off x="700635" y="2221992"/>
            <a:ext cx="10691265" cy="373989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21DD1378-7C96-4079-B44C-3D86B4657596}"/>
              </a:ext>
            </a:extLst>
          </p:cNvPr>
          <p:cNvSpPr>
            <a:spLocks noGrp="1"/>
          </p:cNvSpPr>
          <p:nvPr>
            <p:ph type="dt" sz="half" idx="2"/>
          </p:nvPr>
        </p:nvSpPr>
        <p:spPr>
          <a:xfrm>
            <a:off x="8369448" y="6356350"/>
            <a:ext cx="2549564" cy="365125"/>
          </a:xfrm>
          <a:prstGeom prst="rect">
            <a:avLst/>
          </a:prstGeom>
        </p:spPr>
        <p:txBody>
          <a:bodyPr vert="horz" lIns="91440" tIns="45720" rIns="91440" bIns="45720" rtlCol="0" anchor="ctr"/>
          <a:lstStyle>
            <a:lvl1pPr algn="r">
              <a:defRPr sz="1050">
                <a:solidFill>
                  <a:schemeClr val="tx1"/>
                </a:solidFill>
                <a:latin typeface="+mj-lt"/>
              </a:defRPr>
            </a:lvl1pPr>
          </a:lstStyle>
          <a:p>
            <a:fld id="{E31BA835-12AC-4E8F-955A-EA3F4DE2791F}" type="datetime1">
              <a:rPr lang="en-US" smtClean="0"/>
              <a:t>11/7/2025</a:t>
            </a:fld>
            <a:endParaRPr lang="en-US"/>
          </a:p>
        </p:txBody>
      </p:sp>
      <p:sp>
        <p:nvSpPr>
          <p:cNvPr id="5" name="Footer Placeholder 4">
            <a:extLst>
              <a:ext uri="{FF2B5EF4-FFF2-40B4-BE49-F238E27FC236}">
                <a16:creationId xmlns:a16="http://schemas.microsoft.com/office/drawing/2014/main" id="{D19B6B78-577F-43F5-BAEE-BF72484C9850}"/>
              </a:ext>
            </a:extLst>
          </p:cNvPr>
          <p:cNvSpPr>
            <a:spLocks noGrp="1"/>
          </p:cNvSpPr>
          <p:nvPr>
            <p:ph type="ftr" sz="quarter" idx="3"/>
          </p:nvPr>
        </p:nvSpPr>
        <p:spPr>
          <a:xfrm>
            <a:off x="704088" y="6356350"/>
            <a:ext cx="4539727" cy="365125"/>
          </a:xfrm>
          <a:prstGeom prst="rect">
            <a:avLst/>
          </a:prstGeom>
        </p:spPr>
        <p:txBody>
          <a:bodyPr vert="horz" lIns="91440" tIns="45720" rIns="91440" bIns="45720" rtlCol="0" anchor="ctr"/>
          <a:lstStyle>
            <a:lvl1pPr algn="l">
              <a:defRPr sz="1050">
                <a:solidFill>
                  <a:schemeClr val="tx1"/>
                </a:solidFill>
                <a:latin typeface="+mj-lt"/>
              </a:defRPr>
            </a:lvl1pPr>
          </a:lstStyle>
          <a:p>
            <a:endParaRPr lang="en-US" dirty="0"/>
          </a:p>
        </p:txBody>
      </p:sp>
      <p:sp>
        <p:nvSpPr>
          <p:cNvPr id="6" name="Slide Number Placeholder 5">
            <a:extLst>
              <a:ext uri="{FF2B5EF4-FFF2-40B4-BE49-F238E27FC236}">
                <a16:creationId xmlns:a16="http://schemas.microsoft.com/office/drawing/2014/main" id="{A8CC75B8-AF8F-4D8A-9B3D-D1951A64BADB}"/>
              </a:ext>
            </a:extLst>
          </p:cNvPr>
          <p:cNvSpPr>
            <a:spLocks noGrp="1"/>
          </p:cNvSpPr>
          <p:nvPr>
            <p:ph type="sldNum" sz="quarter" idx="4"/>
          </p:nvPr>
        </p:nvSpPr>
        <p:spPr>
          <a:xfrm>
            <a:off x="10919012" y="6356350"/>
            <a:ext cx="672354" cy="365125"/>
          </a:xfrm>
          <a:prstGeom prst="rect">
            <a:avLst/>
          </a:prstGeom>
        </p:spPr>
        <p:txBody>
          <a:bodyPr vert="horz" lIns="91440" tIns="45720" rIns="91440" bIns="45720" rtlCol="0" anchor="ctr"/>
          <a:lstStyle>
            <a:lvl1pPr algn="r">
              <a:defRPr sz="1800">
                <a:solidFill>
                  <a:schemeClr val="tx1"/>
                </a:solidFill>
              </a:defRPr>
            </a:lvl1pPr>
          </a:lstStyle>
          <a:p>
            <a:fld id="{87E7843D-FF13-4365-9478-9625B70A2705}" type="slidenum">
              <a:rPr lang="en-US" smtClean="0"/>
              <a:t>‹#›</a:t>
            </a:fld>
            <a:endParaRPr lang="en-US"/>
          </a:p>
        </p:txBody>
      </p:sp>
      <p:cxnSp>
        <p:nvCxnSpPr>
          <p:cNvPr id="7" name="Straight Connector 6">
            <a:extLst>
              <a:ext uri="{FF2B5EF4-FFF2-40B4-BE49-F238E27FC236}">
                <a16:creationId xmlns:a16="http://schemas.microsoft.com/office/drawing/2014/main" id="{F64F9B95-9045-48D2-B9F3-2927E98F54AA}"/>
              </a:ext>
            </a:extLst>
          </p:cNvPr>
          <p:cNvCxnSpPr>
            <a:cxnSpLocks/>
          </p:cNvCxnSpPr>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085AA86F-6A4D-4BCB-A045-D992CDC2959B}"/>
              </a:ext>
            </a:extLst>
          </p:cNvPr>
          <p:cNvCxnSpPr>
            <a:cxnSpLocks/>
          </p:cNvCxnSpPr>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2770455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l" defTabSz="914400" rtl="0" eaLnBrk="1" latinLnBrk="0" hangingPunct="1">
        <a:lnSpc>
          <a:spcPct val="100000"/>
        </a:lnSpc>
        <a:spcBef>
          <a:spcPct val="0"/>
        </a:spcBef>
        <a:buNone/>
        <a:defRPr sz="4000" kern="1200" cap="all" spc="30" baseline="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hyperlink" Target="https://www.bing.com/ck/a?!&amp;&amp;p=2fc428fab6aad476c486cc81f2a1cd17bfbd09f2127395af8b3fcd9148f70071JmltdHM9MTc2MTI2NDAwMA&amp;ptn=3&amp;ver=2&amp;hsh=4&amp;fclid=01704df7-c28b-6bc7-1fa8-582dc36b6a3c&amp;u=a1aHR0cHM6Ly9naXNnZW9ncmFwaHkuY29tL2xhdGl0dWRlLWxvbmdpdHVkZS1jb29yZGluYXRlcy8&amp;ntb=1"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97306A-FEB5-B8AE-D285-BA43C72E768B}"/>
              </a:ext>
            </a:extLst>
          </p:cNvPr>
          <p:cNvSpPr>
            <a:spLocks noGrp="1"/>
          </p:cNvSpPr>
          <p:nvPr>
            <p:ph type="ctrTitle"/>
          </p:nvPr>
        </p:nvSpPr>
        <p:spPr/>
        <p:txBody>
          <a:bodyPr/>
          <a:lstStyle/>
          <a:p>
            <a:r>
              <a:rPr lang="fr-FR" dirty="0" err="1"/>
              <a:t>Predict</a:t>
            </a:r>
            <a:r>
              <a:rPr lang="fr-FR" dirty="0"/>
              <a:t> the fuel </a:t>
            </a:r>
            <a:r>
              <a:rPr lang="fr-FR" dirty="0" err="1"/>
              <a:t>burnt</a:t>
            </a:r>
            <a:r>
              <a:rPr lang="fr-FR" dirty="0"/>
              <a:t> (kg)</a:t>
            </a:r>
            <a:endParaRPr lang="en-GB" dirty="0"/>
          </a:p>
        </p:txBody>
      </p:sp>
      <p:sp>
        <p:nvSpPr>
          <p:cNvPr id="3" name="Subtitle 2">
            <a:extLst>
              <a:ext uri="{FF2B5EF4-FFF2-40B4-BE49-F238E27FC236}">
                <a16:creationId xmlns:a16="http://schemas.microsoft.com/office/drawing/2014/main" id="{F00CF827-6622-78DC-5FCA-CB14C4A8AB1A}"/>
              </a:ext>
            </a:extLst>
          </p:cNvPr>
          <p:cNvSpPr>
            <a:spLocks noGrp="1"/>
          </p:cNvSpPr>
          <p:nvPr>
            <p:ph type="subTitle" idx="1"/>
          </p:nvPr>
        </p:nvSpPr>
        <p:spPr>
          <a:xfrm>
            <a:off x="704087" y="2981739"/>
            <a:ext cx="7611652" cy="2809461"/>
          </a:xfrm>
        </p:spPr>
        <p:txBody>
          <a:bodyPr>
            <a:normAutofit/>
          </a:bodyPr>
          <a:lstStyle/>
          <a:p>
            <a:r>
              <a:rPr lang="fr-FR" dirty="0"/>
              <a:t>PRC Data Challenge 2025</a:t>
            </a:r>
          </a:p>
          <a:p>
            <a:r>
              <a:rPr lang="fr-FR" dirty="0" err="1"/>
              <a:t>October</a:t>
            </a:r>
            <a:r>
              <a:rPr lang="fr-FR" dirty="0"/>
              <a:t> 2025</a:t>
            </a:r>
          </a:p>
          <a:p>
            <a:r>
              <a:rPr lang="en-GB" b="1" dirty="0"/>
              <a:t>Team details:</a:t>
            </a:r>
          </a:p>
          <a:p>
            <a:r>
              <a:rPr lang="en-GB" dirty="0"/>
              <a:t>Your team name is: </a:t>
            </a:r>
            <a:r>
              <a:rPr lang="en-GB" b="1" dirty="0"/>
              <a:t>understated-zucchini</a:t>
            </a:r>
            <a:endParaRPr lang="en-GB" dirty="0"/>
          </a:p>
          <a:p>
            <a:r>
              <a:rPr lang="en-GB" dirty="0"/>
              <a:t>Your submission bucket is : </a:t>
            </a:r>
            <a:r>
              <a:rPr lang="en-GB" b="1" dirty="0"/>
              <a:t>prc-2025-understated-zucchini</a:t>
            </a:r>
            <a:endParaRPr lang="en-GB" dirty="0"/>
          </a:p>
          <a:p>
            <a:endParaRPr lang="en-GB" dirty="0"/>
          </a:p>
        </p:txBody>
      </p:sp>
    </p:spTree>
    <p:extLst>
      <p:ext uri="{BB962C8B-B14F-4D97-AF65-F5344CB8AC3E}">
        <p14:creationId xmlns:p14="http://schemas.microsoft.com/office/powerpoint/2010/main" val="26408284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BDE229-E2EE-E613-EB23-180F8FB00C6A}"/>
              </a:ext>
            </a:extLst>
          </p:cNvPr>
          <p:cNvSpPr>
            <a:spLocks noGrp="1"/>
          </p:cNvSpPr>
          <p:nvPr>
            <p:ph type="title"/>
          </p:nvPr>
        </p:nvSpPr>
        <p:spPr/>
        <p:txBody>
          <a:bodyPr/>
          <a:lstStyle/>
          <a:p>
            <a:r>
              <a:rPr lang="fr-FR" dirty="0" err="1"/>
              <a:t>Extend</a:t>
            </a:r>
            <a:r>
              <a:rPr lang="fr-FR" dirty="0"/>
              <a:t> flight </a:t>
            </a:r>
            <a:r>
              <a:rPr lang="fr-FR" dirty="0" err="1"/>
              <a:t>list</a:t>
            </a:r>
            <a:r>
              <a:rPr lang="fr-FR" dirty="0"/>
              <a:t> data</a:t>
            </a:r>
            <a:endParaRPr lang="en-GB" dirty="0"/>
          </a:p>
        </p:txBody>
      </p:sp>
      <p:sp>
        <p:nvSpPr>
          <p:cNvPr id="3" name="Content Placeholder 2">
            <a:extLst>
              <a:ext uri="{FF2B5EF4-FFF2-40B4-BE49-F238E27FC236}">
                <a16:creationId xmlns:a16="http://schemas.microsoft.com/office/drawing/2014/main" id="{FC7F064D-2914-2701-5804-7FC00065331F}"/>
              </a:ext>
            </a:extLst>
          </p:cNvPr>
          <p:cNvSpPr>
            <a:spLocks noGrp="1"/>
          </p:cNvSpPr>
          <p:nvPr>
            <p:ph idx="1"/>
          </p:nvPr>
        </p:nvSpPr>
        <p:spPr>
          <a:xfrm>
            <a:off x="700635" y="2035278"/>
            <a:ext cx="10691265" cy="3926610"/>
          </a:xfrm>
        </p:spPr>
        <p:txBody>
          <a:bodyPr>
            <a:normAutofit/>
          </a:bodyPr>
          <a:lstStyle/>
          <a:p>
            <a:r>
              <a:rPr lang="en-US" noProof="0" dirty="0"/>
              <a:t>Suppress airport names</a:t>
            </a:r>
          </a:p>
          <a:p>
            <a:r>
              <a:rPr lang="en-US" noProof="0" dirty="0"/>
              <a:t>Compute distance (Nautical miles) between departure and arrival airport</a:t>
            </a:r>
          </a:p>
          <a:p>
            <a:r>
              <a:rPr lang="en-US" noProof="0" dirty="0"/>
              <a:t>Convert all Date Time instant to UTC</a:t>
            </a:r>
          </a:p>
          <a:p>
            <a:r>
              <a:rPr lang="en-US" noProof="0" dirty="0"/>
              <a:t>Compute flight time between flight takeoff and flight landed</a:t>
            </a:r>
          </a:p>
          <a:p>
            <a:r>
              <a:rPr lang="en-US" noProof="0" dirty="0"/>
              <a:t>Use time difference for all instant versus flight takeoff</a:t>
            </a:r>
          </a:p>
          <a:p>
            <a:r>
              <a:rPr lang="en-US" noProof="0" dirty="0"/>
              <a:t>From flight date</a:t>
            </a:r>
          </a:p>
          <a:p>
            <a:pPr lvl="1"/>
            <a:r>
              <a:rPr lang="en-US" dirty="0"/>
              <a:t>extract</a:t>
            </a:r>
            <a:r>
              <a:rPr lang="en-US" noProof="0" dirty="0"/>
              <a:t> </a:t>
            </a:r>
            <a:r>
              <a:rPr lang="en-US" dirty="0"/>
              <a:t>y</a:t>
            </a:r>
            <a:r>
              <a:rPr lang="en-US" noProof="0" dirty="0"/>
              <a:t>ear and month </a:t>
            </a:r>
          </a:p>
          <a:p>
            <a:pPr lvl="1"/>
            <a:r>
              <a:rPr lang="en-US" noProof="0" dirty="0"/>
              <a:t>Compute day number in the current year (range 1 to 365)</a:t>
            </a:r>
          </a:p>
          <a:p>
            <a:r>
              <a:rPr lang="en-US" dirty="0"/>
              <a:t>Suppress absolute dates as they are replaced by relative ones from takeoff instant</a:t>
            </a:r>
            <a:endParaRPr lang="en-US" noProof="0" dirty="0"/>
          </a:p>
        </p:txBody>
      </p:sp>
    </p:spTree>
    <p:extLst>
      <p:ext uri="{BB962C8B-B14F-4D97-AF65-F5344CB8AC3E}">
        <p14:creationId xmlns:p14="http://schemas.microsoft.com/office/powerpoint/2010/main" val="31782405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8FF40-B1DC-DA73-B06B-AFB8339AC61C}"/>
              </a:ext>
            </a:extLst>
          </p:cNvPr>
          <p:cNvSpPr>
            <a:spLocks noGrp="1"/>
          </p:cNvSpPr>
          <p:nvPr>
            <p:ph type="title"/>
          </p:nvPr>
        </p:nvSpPr>
        <p:spPr/>
        <p:txBody>
          <a:bodyPr>
            <a:normAutofit fontScale="90000"/>
          </a:bodyPr>
          <a:lstStyle/>
          <a:p>
            <a:r>
              <a:rPr lang="fr-FR" dirty="0"/>
              <a:t>Check </a:t>
            </a:r>
            <a:r>
              <a:rPr lang="fr-FR" dirty="0" err="1"/>
              <a:t>great</a:t>
            </a:r>
            <a:r>
              <a:rPr lang="fr-FR" dirty="0"/>
              <a:t> </a:t>
            </a:r>
            <a:r>
              <a:rPr lang="fr-FR" dirty="0" err="1"/>
              <a:t>circle</a:t>
            </a:r>
            <a:r>
              <a:rPr lang="fr-FR" dirty="0"/>
              <a:t> distance (in </a:t>
            </a:r>
            <a:r>
              <a:rPr lang="fr-FR" dirty="0" err="1"/>
              <a:t>nautical</a:t>
            </a:r>
            <a:r>
              <a:rPr lang="fr-FR" dirty="0"/>
              <a:t> miles)</a:t>
            </a:r>
            <a:endParaRPr lang="en-GB" dirty="0"/>
          </a:p>
        </p:txBody>
      </p:sp>
      <p:pic>
        <p:nvPicPr>
          <p:cNvPr id="4" name="Picture 3">
            <a:extLst>
              <a:ext uri="{FF2B5EF4-FFF2-40B4-BE49-F238E27FC236}">
                <a16:creationId xmlns:a16="http://schemas.microsoft.com/office/drawing/2014/main" id="{1D22F947-EE42-3284-80ED-10668D110B13}"/>
              </a:ext>
            </a:extLst>
          </p:cNvPr>
          <p:cNvPicPr>
            <a:picLocks noChangeAspect="1"/>
          </p:cNvPicPr>
          <p:nvPr/>
        </p:nvPicPr>
        <p:blipFill>
          <a:blip r:embed="rId2"/>
          <a:stretch>
            <a:fillRect/>
          </a:stretch>
        </p:blipFill>
        <p:spPr>
          <a:xfrm>
            <a:off x="4570746" y="2172838"/>
            <a:ext cx="6517161" cy="4400240"/>
          </a:xfrm>
          <a:prstGeom prst="rect">
            <a:avLst/>
          </a:prstGeom>
        </p:spPr>
      </p:pic>
      <p:graphicFrame>
        <p:nvGraphicFramePr>
          <p:cNvPr id="5" name="Table 4">
            <a:extLst>
              <a:ext uri="{FF2B5EF4-FFF2-40B4-BE49-F238E27FC236}">
                <a16:creationId xmlns:a16="http://schemas.microsoft.com/office/drawing/2014/main" id="{5FDC8804-ACC2-943C-DA6E-BBDF352A5B55}"/>
              </a:ext>
            </a:extLst>
          </p:cNvPr>
          <p:cNvGraphicFramePr>
            <a:graphicFrameLocks noGrp="1"/>
          </p:cNvGraphicFramePr>
          <p:nvPr>
            <p:extLst>
              <p:ext uri="{D42A27DB-BD31-4B8C-83A1-F6EECF244321}">
                <p14:modId xmlns:p14="http://schemas.microsoft.com/office/powerpoint/2010/main" val="2711920086"/>
              </p:ext>
            </p:extLst>
          </p:nvPr>
        </p:nvGraphicFramePr>
        <p:xfrm>
          <a:off x="474409" y="1646682"/>
          <a:ext cx="11155616" cy="406400"/>
        </p:xfrm>
        <a:graphic>
          <a:graphicData uri="http://schemas.openxmlformats.org/drawingml/2006/table">
            <a:tbl>
              <a:tblPr>
                <a:tableStyleId>{5C22544A-7EE6-4342-B048-85BDC9FD1C3A}</a:tableStyleId>
              </a:tblPr>
              <a:tblGrid>
                <a:gridCol w="1195200">
                  <a:extLst>
                    <a:ext uri="{9D8B030D-6E8A-4147-A177-3AD203B41FA5}">
                      <a16:colId xmlns:a16="http://schemas.microsoft.com/office/drawing/2014/main" val="1270477815"/>
                    </a:ext>
                  </a:extLst>
                </a:gridCol>
                <a:gridCol w="3290681">
                  <a:extLst>
                    <a:ext uri="{9D8B030D-6E8A-4147-A177-3AD203B41FA5}">
                      <a16:colId xmlns:a16="http://schemas.microsoft.com/office/drawing/2014/main" val="2009983148"/>
                    </a:ext>
                  </a:extLst>
                </a:gridCol>
                <a:gridCol w="1583252">
                  <a:extLst>
                    <a:ext uri="{9D8B030D-6E8A-4147-A177-3AD203B41FA5}">
                      <a16:colId xmlns:a16="http://schemas.microsoft.com/office/drawing/2014/main" val="2414279540"/>
                    </a:ext>
                  </a:extLst>
                </a:gridCol>
                <a:gridCol w="2793975">
                  <a:extLst>
                    <a:ext uri="{9D8B030D-6E8A-4147-A177-3AD203B41FA5}">
                      <a16:colId xmlns:a16="http://schemas.microsoft.com/office/drawing/2014/main" val="1883638044"/>
                    </a:ext>
                  </a:extLst>
                </a:gridCol>
                <a:gridCol w="2292508">
                  <a:extLst>
                    <a:ext uri="{9D8B030D-6E8A-4147-A177-3AD203B41FA5}">
                      <a16:colId xmlns:a16="http://schemas.microsoft.com/office/drawing/2014/main" val="4100737782"/>
                    </a:ext>
                  </a:extLst>
                </a:gridCol>
              </a:tblGrid>
              <a:tr h="203200">
                <a:tc>
                  <a:txBody>
                    <a:bodyPr/>
                    <a:lstStyle/>
                    <a:p>
                      <a:pPr algn="ctr" fontAlgn="ctr">
                        <a:buNone/>
                      </a:pPr>
                      <a:r>
                        <a:rPr lang="en-GB" sz="1200" u="none" strike="noStrike" dirty="0" err="1">
                          <a:effectLst/>
                        </a:rPr>
                        <a:t>origin_icao</a:t>
                      </a:r>
                      <a:r>
                        <a:rPr lang="en-GB" sz="1200" u="none" strike="noStrike" dirty="0">
                          <a:effectLst/>
                        </a:rPr>
                        <a:t>  </a:t>
                      </a:r>
                      <a:endParaRPr lang="en-GB" sz="1200" b="0" i="0" u="none" strike="noStrike" dirty="0">
                        <a:solidFill>
                          <a:srgbClr val="000000"/>
                        </a:solidFill>
                        <a:effectLst/>
                        <a:latin typeface="Century Gothic" panose="020B0502020202020204" pitchFamily="34" charset="0"/>
                      </a:endParaRPr>
                    </a:p>
                  </a:txBody>
                  <a:tcPr marL="6350" marR="6350" marT="6350" marB="0" anchor="ctr"/>
                </a:tc>
                <a:tc>
                  <a:txBody>
                    <a:bodyPr/>
                    <a:lstStyle/>
                    <a:p>
                      <a:pPr algn="ctr" fontAlgn="ctr">
                        <a:buNone/>
                      </a:pPr>
                      <a:r>
                        <a:rPr lang="en-GB" sz="1200" u="none" strike="noStrike" dirty="0" err="1">
                          <a:effectLst/>
                        </a:rPr>
                        <a:t>origin_name</a:t>
                      </a:r>
                      <a:r>
                        <a:rPr lang="en-GB" sz="1200" u="none" strike="noStrike" dirty="0">
                          <a:effectLst/>
                        </a:rPr>
                        <a:t> </a:t>
                      </a:r>
                      <a:endParaRPr lang="en-GB" sz="1200" b="0" i="0" u="none" strike="noStrike" dirty="0">
                        <a:solidFill>
                          <a:srgbClr val="000000"/>
                        </a:solidFill>
                        <a:effectLst/>
                        <a:latin typeface="Century Gothic" panose="020B0502020202020204" pitchFamily="34" charset="0"/>
                      </a:endParaRPr>
                    </a:p>
                  </a:txBody>
                  <a:tcPr marL="6350" marR="6350" marT="6350" marB="0" anchor="ctr"/>
                </a:tc>
                <a:tc>
                  <a:txBody>
                    <a:bodyPr/>
                    <a:lstStyle/>
                    <a:p>
                      <a:pPr algn="ctr" fontAlgn="ctr">
                        <a:buNone/>
                      </a:pPr>
                      <a:r>
                        <a:rPr lang="en-GB" sz="1200" u="none" strike="noStrike" dirty="0" err="1">
                          <a:effectLst/>
                        </a:rPr>
                        <a:t>destination_icao</a:t>
                      </a:r>
                      <a:endParaRPr lang="en-GB" sz="1200" b="0" i="0" u="none" strike="noStrike" dirty="0">
                        <a:solidFill>
                          <a:srgbClr val="000000"/>
                        </a:solidFill>
                        <a:effectLst/>
                        <a:latin typeface="Century Gothic" panose="020B0502020202020204" pitchFamily="34" charset="0"/>
                      </a:endParaRPr>
                    </a:p>
                  </a:txBody>
                  <a:tcPr marL="6350" marR="6350" marT="6350" marB="0" anchor="ctr"/>
                </a:tc>
                <a:tc>
                  <a:txBody>
                    <a:bodyPr/>
                    <a:lstStyle/>
                    <a:p>
                      <a:pPr algn="ctr" fontAlgn="ctr">
                        <a:buNone/>
                      </a:pPr>
                      <a:r>
                        <a:rPr lang="en-GB" sz="1200" u="none" strike="noStrike" dirty="0" err="1">
                          <a:effectLst/>
                        </a:rPr>
                        <a:t>destination_name</a:t>
                      </a:r>
                      <a:endParaRPr lang="en-GB" sz="1200" b="0" i="0" u="none" strike="noStrike" dirty="0">
                        <a:solidFill>
                          <a:srgbClr val="000000"/>
                        </a:solidFill>
                        <a:effectLst/>
                        <a:latin typeface="Century Gothic" panose="020B0502020202020204" pitchFamily="34" charset="0"/>
                      </a:endParaRPr>
                    </a:p>
                  </a:txBody>
                  <a:tcPr marL="6350" marR="6350" marT="6350" marB="0" anchor="ctr"/>
                </a:tc>
                <a:tc>
                  <a:txBody>
                    <a:bodyPr/>
                    <a:lstStyle/>
                    <a:p>
                      <a:pPr algn="ctr" fontAlgn="ctr">
                        <a:buNone/>
                      </a:pPr>
                      <a:r>
                        <a:rPr lang="en-GB" sz="1200" u="none" strike="noStrike" dirty="0" err="1">
                          <a:effectLst/>
                        </a:rPr>
                        <a:t>flight_distance_Nautical</a:t>
                      </a:r>
                      <a:r>
                        <a:rPr lang="en-GB" sz="1200" u="none" strike="noStrike" dirty="0">
                          <a:effectLst/>
                        </a:rPr>
                        <a:t> miles</a:t>
                      </a:r>
                      <a:endParaRPr lang="en-GB" sz="1200" b="0" i="0" u="none" strike="noStrike" dirty="0">
                        <a:solidFill>
                          <a:srgbClr val="000000"/>
                        </a:solidFill>
                        <a:effectLst/>
                        <a:latin typeface="Century Gothic" panose="020B0502020202020204" pitchFamily="34" charset="0"/>
                      </a:endParaRPr>
                    </a:p>
                  </a:txBody>
                  <a:tcPr marL="6350" marR="6350" marT="6350" marB="0" anchor="ctr"/>
                </a:tc>
                <a:extLst>
                  <a:ext uri="{0D108BD9-81ED-4DB2-BD59-A6C34878D82A}">
                    <a16:rowId xmlns:a16="http://schemas.microsoft.com/office/drawing/2014/main" val="1375685856"/>
                  </a:ext>
                </a:extLst>
              </a:tr>
              <a:tr h="203200">
                <a:tc>
                  <a:txBody>
                    <a:bodyPr/>
                    <a:lstStyle/>
                    <a:p>
                      <a:pPr algn="ctr" fontAlgn="ctr">
                        <a:buNone/>
                      </a:pPr>
                      <a:r>
                        <a:rPr lang="en-GB" sz="1200" u="none" strike="noStrike">
                          <a:effectLst/>
                        </a:rPr>
                        <a:t>MMGL</a:t>
                      </a:r>
                      <a:endParaRPr lang="en-GB" sz="1200" b="0" i="0" u="none" strike="noStrike">
                        <a:solidFill>
                          <a:srgbClr val="000000"/>
                        </a:solidFill>
                        <a:effectLst/>
                        <a:latin typeface="Century Gothic" panose="020B0502020202020204" pitchFamily="34" charset="0"/>
                      </a:endParaRPr>
                    </a:p>
                  </a:txBody>
                  <a:tcPr marL="6350" marR="6350" marT="6350" marB="0" anchor="ctr"/>
                </a:tc>
                <a:tc>
                  <a:txBody>
                    <a:bodyPr/>
                    <a:lstStyle/>
                    <a:p>
                      <a:pPr algn="ctr" fontAlgn="ctr">
                        <a:buNone/>
                      </a:pPr>
                      <a:r>
                        <a:rPr lang="en-GB" sz="1200" u="none" strike="noStrike" dirty="0">
                          <a:effectLst/>
                        </a:rPr>
                        <a:t>Guadalajara International Airport </a:t>
                      </a:r>
                      <a:endParaRPr lang="en-GB" sz="1200" b="0" i="0" u="none" strike="noStrike" dirty="0">
                        <a:solidFill>
                          <a:srgbClr val="000000"/>
                        </a:solidFill>
                        <a:effectLst/>
                        <a:latin typeface="Century Gothic" panose="020B0502020202020204" pitchFamily="34" charset="0"/>
                      </a:endParaRPr>
                    </a:p>
                  </a:txBody>
                  <a:tcPr marL="6350" marR="6350" marT="6350" marB="0" anchor="ctr"/>
                </a:tc>
                <a:tc>
                  <a:txBody>
                    <a:bodyPr/>
                    <a:lstStyle/>
                    <a:p>
                      <a:pPr algn="ctr" fontAlgn="b">
                        <a:buNone/>
                      </a:pPr>
                      <a:r>
                        <a:rPr lang="en-GB" sz="1200" u="none" strike="noStrike">
                          <a:effectLst/>
                        </a:rPr>
                        <a:t>KOAK</a:t>
                      </a:r>
                      <a:endParaRPr lang="en-GB" sz="1200" b="0" i="0" u="none" strike="noStrike">
                        <a:solidFill>
                          <a:srgbClr val="000000"/>
                        </a:solidFill>
                        <a:effectLst/>
                        <a:latin typeface="Century Gothic" panose="020B0502020202020204" pitchFamily="34" charset="0"/>
                      </a:endParaRPr>
                    </a:p>
                  </a:txBody>
                  <a:tcPr marL="6350" marR="6350" marT="6350" marB="0" anchor="b"/>
                </a:tc>
                <a:tc>
                  <a:txBody>
                    <a:bodyPr/>
                    <a:lstStyle/>
                    <a:p>
                      <a:pPr algn="ctr" fontAlgn="ctr">
                        <a:buNone/>
                      </a:pPr>
                      <a:r>
                        <a:rPr lang="en-GB" sz="1200" u="none" strike="noStrike">
                          <a:effectLst/>
                        </a:rPr>
                        <a:t>Oakland International Airport</a:t>
                      </a:r>
                      <a:endParaRPr lang="en-GB" sz="1200" b="0" i="0" u="none" strike="noStrike">
                        <a:solidFill>
                          <a:srgbClr val="000000"/>
                        </a:solidFill>
                        <a:effectLst/>
                        <a:latin typeface="Century Gothic" panose="020B0502020202020204" pitchFamily="34" charset="0"/>
                      </a:endParaRPr>
                    </a:p>
                  </a:txBody>
                  <a:tcPr marL="6350" marR="6350" marT="6350" marB="0" anchor="ctr"/>
                </a:tc>
                <a:tc>
                  <a:txBody>
                    <a:bodyPr/>
                    <a:lstStyle/>
                    <a:p>
                      <a:pPr algn="ctr" fontAlgn="ctr">
                        <a:buNone/>
                      </a:pPr>
                      <a:r>
                        <a:rPr lang="en-GB" sz="1200" u="none" strike="noStrike" dirty="0">
                          <a:effectLst/>
                        </a:rPr>
                        <a:t>1427.58</a:t>
                      </a:r>
                      <a:endParaRPr lang="en-GB" sz="1200" b="0" i="0" u="none" strike="noStrike" dirty="0">
                        <a:solidFill>
                          <a:srgbClr val="000000"/>
                        </a:solidFill>
                        <a:effectLst/>
                        <a:latin typeface="Century Gothic" panose="020B0502020202020204" pitchFamily="34" charset="0"/>
                      </a:endParaRPr>
                    </a:p>
                  </a:txBody>
                  <a:tcPr marL="6350" marR="6350" marT="6350" marB="0" anchor="ctr"/>
                </a:tc>
                <a:extLst>
                  <a:ext uri="{0D108BD9-81ED-4DB2-BD59-A6C34878D82A}">
                    <a16:rowId xmlns:a16="http://schemas.microsoft.com/office/drawing/2014/main" val="90120590"/>
                  </a:ext>
                </a:extLst>
              </a:tr>
            </a:tbl>
          </a:graphicData>
        </a:graphic>
      </p:graphicFrame>
      <p:pic>
        <p:nvPicPr>
          <p:cNvPr id="7" name="Picture 6">
            <a:extLst>
              <a:ext uri="{FF2B5EF4-FFF2-40B4-BE49-F238E27FC236}">
                <a16:creationId xmlns:a16="http://schemas.microsoft.com/office/drawing/2014/main" id="{1B8417D3-3A17-553D-A9C1-73D69D739065}"/>
              </a:ext>
            </a:extLst>
          </p:cNvPr>
          <p:cNvPicPr>
            <a:picLocks noChangeAspect="1"/>
          </p:cNvPicPr>
          <p:nvPr/>
        </p:nvPicPr>
        <p:blipFill>
          <a:blip r:embed="rId3"/>
          <a:stretch>
            <a:fillRect/>
          </a:stretch>
        </p:blipFill>
        <p:spPr>
          <a:xfrm>
            <a:off x="474409" y="3429000"/>
            <a:ext cx="3641777" cy="2131772"/>
          </a:xfrm>
          <a:prstGeom prst="rect">
            <a:avLst/>
          </a:prstGeom>
        </p:spPr>
      </p:pic>
      <p:sp>
        <p:nvSpPr>
          <p:cNvPr id="3" name="Arrow: Right 2">
            <a:extLst>
              <a:ext uri="{FF2B5EF4-FFF2-40B4-BE49-F238E27FC236}">
                <a16:creationId xmlns:a16="http://schemas.microsoft.com/office/drawing/2014/main" id="{E3CA8CB5-8C1A-9CD3-0B2C-336BCF1D7D22}"/>
              </a:ext>
            </a:extLst>
          </p:cNvPr>
          <p:cNvSpPr/>
          <p:nvPr/>
        </p:nvSpPr>
        <p:spPr>
          <a:xfrm>
            <a:off x="3382399" y="2323570"/>
            <a:ext cx="2928731" cy="834942"/>
          </a:xfrm>
          <a:prstGeom prst="rightArrow">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Oakland</a:t>
            </a:r>
          </a:p>
        </p:txBody>
      </p:sp>
      <p:sp>
        <p:nvSpPr>
          <p:cNvPr id="6" name="Arrow: Right 5">
            <a:extLst>
              <a:ext uri="{FF2B5EF4-FFF2-40B4-BE49-F238E27FC236}">
                <a16:creationId xmlns:a16="http://schemas.microsoft.com/office/drawing/2014/main" id="{CD8B3FD5-F028-4E0F-1A36-4A924A11B7E8}"/>
              </a:ext>
            </a:extLst>
          </p:cNvPr>
          <p:cNvSpPr/>
          <p:nvPr/>
        </p:nvSpPr>
        <p:spPr>
          <a:xfrm>
            <a:off x="6131081" y="5825595"/>
            <a:ext cx="2928731" cy="834942"/>
          </a:xfrm>
          <a:prstGeom prst="rightArrow">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Guadalajara</a:t>
            </a:r>
            <a:endParaRPr lang="en-US" dirty="0"/>
          </a:p>
        </p:txBody>
      </p:sp>
    </p:spTree>
    <p:extLst>
      <p:ext uri="{BB962C8B-B14F-4D97-AF65-F5344CB8AC3E}">
        <p14:creationId xmlns:p14="http://schemas.microsoft.com/office/powerpoint/2010/main" val="8845708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1D9E3F-0A6F-1795-9F5E-A41B0F0F168E}"/>
              </a:ext>
            </a:extLst>
          </p:cNvPr>
          <p:cNvSpPr>
            <a:spLocks noGrp="1"/>
          </p:cNvSpPr>
          <p:nvPr>
            <p:ph type="title"/>
          </p:nvPr>
        </p:nvSpPr>
        <p:spPr/>
        <p:txBody>
          <a:bodyPr>
            <a:normAutofit fontScale="90000"/>
          </a:bodyPr>
          <a:lstStyle/>
          <a:p>
            <a:r>
              <a:rPr lang="en-US" dirty="0"/>
              <a:t>Feature engineering of fuel absolute datetime instant</a:t>
            </a:r>
          </a:p>
        </p:txBody>
      </p:sp>
      <p:sp>
        <p:nvSpPr>
          <p:cNvPr id="3" name="Content Placeholder 2">
            <a:extLst>
              <a:ext uri="{FF2B5EF4-FFF2-40B4-BE49-F238E27FC236}">
                <a16:creationId xmlns:a16="http://schemas.microsoft.com/office/drawing/2014/main" id="{0E8A4D12-3611-22A7-1FD0-C4CEC2038970}"/>
              </a:ext>
            </a:extLst>
          </p:cNvPr>
          <p:cNvSpPr txBox="1">
            <a:spLocks/>
          </p:cNvSpPr>
          <p:nvPr/>
        </p:nvSpPr>
        <p:spPr>
          <a:xfrm>
            <a:off x="943389" y="2564296"/>
            <a:ext cx="9620250" cy="3178930"/>
          </a:xfrm>
          <a:prstGeom prst="rect">
            <a:avLst/>
          </a:prstGeom>
        </p:spPr>
        <p:txBody>
          <a:bodyPr>
            <a:normAutofit/>
          </a:bodyPr>
          <a:lstStyle>
            <a:lvl1pPr marL="228600" indent="-228600" algn="l" defTabSz="914400" rtl="0" eaLnBrk="1" latinLnBrk="0" hangingPunct="1">
              <a:lnSpc>
                <a:spcPct val="11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Compute relative duration in seconds from the “flight” </a:t>
            </a:r>
            <a:r>
              <a:rPr lang="en-GB" dirty="0" err="1"/>
              <a:t>takeoff</a:t>
            </a:r>
            <a:r>
              <a:rPr lang="en-GB" dirty="0"/>
              <a:t> instant</a:t>
            </a:r>
          </a:p>
          <a:p>
            <a:r>
              <a:rPr lang="en-GB" dirty="0"/>
              <a:t>Fuel Start Instant (UTC) -&gt; converted to duration from the “</a:t>
            </a:r>
            <a:r>
              <a:rPr lang="en-GB" dirty="0" err="1"/>
              <a:t>takeoff”UTC</a:t>
            </a:r>
            <a:r>
              <a:rPr lang="en-GB" dirty="0"/>
              <a:t> Instant</a:t>
            </a:r>
          </a:p>
          <a:p>
            <a:r>
              <a:rPr lang="en-GB" dirty="0"/>
              <a:t>Fuel End Instant (UTC) – converted to duration from the “</a:t>
            </a:r>
            <a:r>
              <a:rPr lang="en-GB" dirty="0" err="1"/>
              <a:t>takeoff</a:t>
            </a:r>
            <a:r>
              <a:rPr lang="en-GB" dirty="0"/>
              <a:t>” UTC Instant</a:t>
            </a:r>
          </a:p>
        </p:txBody>
      </p:sp>
    </p:spTree>
    <p:extLst>
      <p:ext uri="{BB962C8B-B14F-4D97-AF65-F5344CB8AC3E}">
        <p14:creationId xmlns:p14="http://schemas.microsoft.com/office/powerpoint/2010/main" val="20497556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1633D3-0EB1-ABF7-6550-713ABD2948F4}"/>
              </a:ext>
            </a:extLst>
          </p:cNvPr>
          <p:cNvSpPr>
            <a:spLocks noGrp="1"/>
          </p:cNvSpPr>
          <p:nvPr>
            <p:ph type="title"/>
          </p:nvPr>
        </p:nvSpPr>
        <p:spPr>
          <a:xfrm>
            <a:off x="457201" y="914400"/>
            <a:ext cx="10934700" cy="1019176"/>
          </a:xfrm>
        </p:spPr>
        <p:txBody>
          <a:bodyPr>
            <a:normAutofit/>
          </a:bodyPr>
          <a:lstStyle/>
          <a:p>
            <a:r>
              <a:rPr lang="fr-FR" sz="2800" dirty="0" err="1"/>
              <a:t>Feature</a:t>
            </a:r>
            <a:r>
              <a:rPr lang="fr-FR" sz="2800" dirty="0"/>
              <a:t> engineering </a:t>
            </a:r>
            <a:r>
              <a:rPr lang="fr-FR" sz="2800" dirty="0" err="1"/>
              <a:t>heading</a:t>
            </a:r>
            <a:r>
              <a:rPr lang="fr-FR" sz="2800" dirty="0"/>
              <a:t>-</a:t>
            </a:r>
            <a:r>
              <a:rPr lang="fr-FR" sz="2800" dirty="0" err="1"/>
              <a:t>track</a:t>
            </a:r>
            <a:r>
              <a:rPr lang="fr-FR" sz="2800" dirty="0"/>
              <a:t>-and-radial</a:t>
            </a:r>
            <a:endParaRPr lang="en-GB" sz="2800" dirty="0"/>
          </a:p>
        </p:txBody>
      </p:sp>
      <p:sp>
        <p:nvSpPr>
          <p:cNvPr id="3" name="Content Placeholder 2">
            <a:extLst>
              <a:ext uri="{FF2B5EF4-FFF2-40B4-BE49-F238E27FC236}">
                <a16:creationId xmlns:a16="http://schemas.microsoft.com/office/drawing/2014/main" id="{B936567C-FDAC-3C51-3174-81C3970593A6}"/>
              </a:ext>
            </a:extLst>
          </p:cNvPr>
          <p:cNvSpPr>
            <a:spLocks noGrp="1"/>
          </p:cNvSpPr>
          <p:nvPr>
            <p:ph idx="1"/>
          </p:nvPr>
        </p:nvSpPr>
        <p:spPr>
          <a:xfrm>
            <a:off x="943389" y="2003331"/>
            <a:ext cx="9620250" cy="3739896"/>
          </a:xfrm>
        </p:spPr>
        <p:txBody>
          <a:bodyPr>
            <a:normAutofit fontScale="92500"/>
          </a:bodyPr>
          <a:lstStyle/>
          <a:p>
            <a:r>
              <a:rPr lang="en-GB" b="1" dirty="0"/>
              <a:t>Heading.</a:t>
            </a:r>
            <a:r>
              <a:rPr lang="en-GB" dirty="0"/>
              <a:t> The direction in which the longitudinal axis of an aircraft is pointed, usually expressed in degrees from North (true, magnetic, compass or grid). </a:t>
            </a:r>
            <a:r>
              <a:rPr lang="en-GB" i="1" dirty="0"/>
              <a:t>(Source: ICAO)</a:t>
            </a:r>
          </a:p>
          <a:p>
            <a:r>
              <a:rPr lang="en-GB" b="1" dirty="0"/>
              <a:t>Track.</a:t>
            </a:r>
            <a:r>
              <a:rPr lang="en-GB" dirty="0"/>
              <a:t> The projection on the earth’s surface of the path of an aircraft, the direction of which path at any point is usually expressed in degrees from North (true, magnetic or grid). </a:t>
            </a:r>
            <a:r>
              <a:rPr lang="en-GB" i="1" dirty="0"/>
              <a:t>(Source: ICAO)</a:t>
            </a:r>
          </a:p>
          <a:p>
            <a:pPr fontAlgn="base"/>
            <a:r>
              <a:rPr lang="en-GB" b="1" dirty="0"/>
              <a:t>Radial.</a:t>
            </a:r>
            <a:r>
              <a:rPr lang="en-GB" dirty="0"/>
              <a:t> A magnetic bearing extending from a VOR/VORTAC/TACAN. </a:t>
            </a:r>
            <a:r>
              <a:rPr lang="en-GB" i="1" dirty="0"/>
              <a:t>(Source: UK CAA)</a:t>
            </a:r>
            <a:endParaRPr lang="en-GB" dirty="0"/>
          </a:p>
          <a:p>
            <a:pPr fontAlgn="base"/>
            <a:r>
              <a:rPr lang="en-GB" b="1" dirty="0"/>
              <a:t>Bearing.</a:t>
            </a:r>
            <a:r>
              <a:rPr lang="en-GB" dirty="0"/>
              <a:t> The horizontal direction to or from any point, usually measured clockwise from true north, magnetic north, or some other reference point through 360 degrees. </a:t>
            </a:r>
            <a:r>
              <a:rPr lang="en-GB" i="1" dirty="0"/>
              <a:t>(Source: US FAA)</a:t>
            </a:r>
            <a:endParaRPr lang="en-GB" dirty="0"/>
          </a:p>
          <a:p>
            <a:endParaRPr lang="en-GB" dirty="0"/>
          </a:p>
        </p:txBody>
      </p:sp>
      <p:pic>
        <p:nvPicPr>
          <p:cNvPr id="1026" name="Picture 2">
            <a:extLst>
              <a:ext uri="{FF2B5EF4-FFF2-40B4-BE49-F238E27FC236}">
                <a16:creationId xmlns:a16="http://schemas.microsoft.com/office/drawing/2014/main" id="{17BDA59F-032C-97E2-588F-E5154542CC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0713" y="-84138"/>
            <a:ext cx="971550" cy="10191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71070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5DE152-7776-9735-D007-0C6F23BB71D0}"/>
              </a:ext>
            </a:extLst>
          </p:cNvPr>
          <p:cNvSpPr>
            <a:spLocks noGrp="1"/>
          </p:cNvSpPr>
          <p:nvPr>
            <p:ph type="title"/>
          </p:nvPr>
        </p:nvSpPr>
        <p:spPr/>
        <p:txBody>
          <a:bodyPr/>
          <a:lstStyle/>
          <a:p>
            <a:r>
              <a:rPr lang="en-US" dirty="0"/>
              <a:t>Feature engineering of track angles</a:t>
            </a:r>
          </a:p>
        </p:txBody>
      </p:sp>
      <p:sp>
        <p:nvSpPr>
          <p:cNvPr id="3" name="Content Placeholder 2">
            <a:extLst>
              <a:ext uri="{FF2B5EF4-FFF2-40B4-BE49-F238E27FC236}">
                <a16:creationId xmlns:a16="http://schemas.microsoft.com/office/drawing/2014/main" id="{C89DB955-9A76-CDC4-AABE-84D6FA4247E5}"/>
              </a:ext>
            </a:extLst>
          </p:cNvPr>
          <p:cNvSpPr>
            <a:spLocks noGrp="1"/>
          </p:cNvSpPr>
          <p:nvPr>
            <p:ph idx="1"/>
          </p:nvPr>
        </p:nvSpPr>
        <p:spPr>
          <a:xfrm>
            <a:off x="543320" y="1720547"/>
            <a:ext cx="4558768" cy="2546653"/>
          </a:xfrm>
        </p:spPr>
        <p:txBody>
          <a:bodyPr>
            <a:normAutofit fontScale="92500" lnSpcReduction="20000"/>
          </a:bodyPr>
          <a:lstStyle/>
          <a:p>
            <a:r>
              <a:rPr lang="en-US" dirty="0"/>
              <a:t>The track angle is given in </a:t>
            </a:r>
            <a:r>
              <a:rPr lang="en-GB" dirty="0"/>
              <a:t>Decimal degrees</a:t>
            </a:r>
          </a:p>
          <a:p>
            <a:r>
              <a:rPr lang="fr-FR" dirty="0"/>
              <a:t>Angles in the range 0 </a:t>
            </a:r>
            <a:r>
              <a:rPr lang="fr-FR" dirty="0" err="1"/>
              <a:t>degrees</a:t>
            </a:r>
            <a:r>
              <a:rPr lang="fr-FR" dirty="0"/>
              <a:t> to 360 </a:t>
            </a:r>
            <a:r>
              <a:rPr lang="fr-FR" dirty="0" err="1"/>
              <a:t>degrees</a:t>
            </a:r>
            <a:r>
              <a:rPr lang="fr-FR" dirty="0"/>
              <a:t> are not good inputs to the </a:t>
            </a:r>
            <a:r>
              <a:rPr lang="fr-FR" dirty="0" err="1"/>
              <a:t>models</a:t>
            </a:r>
            <a:endParaRPr lang="fr-FR" dirty="0"/>
          </a:p>
          <a:p>
            <a:r>
              <a:rPr lang="fr-FR" dirty="0" err="1"/>
              <a:t>Because</a:t>
            </a:r>
            <a:r>
              <a:rPr lang="fr-FR" dirty="0"/>
              <a:t> 360° et 0° must </a:t>
            </a:r>
            <a:r>
              <a:rPr lang="fr-FR" dirty="0" err="1"/>
              <a:t>be</a:t>
            </a:r>
            <a:r>
              <a:rPr lang="fr-FR" dirty="0"/>
              <a:t> </a:t>
            </a:r>
            <a:r>
              <a:rPr lang="fr-FR" dirty="0" err="1"/>
              <a:t>near</a:t>
            </a:r>
            <a:r>
              <a:rPr lang="fr-FR" dirty="0"/>
              <a:t> and </a:t>
            </a:r>
            <a:r>
              <a:rPr lang="fr-FR" dirty="0" err="1"/>
              <a:t>avoid</a:t>
            </a:r>
            <a:r>
              <a:rPr lang="fr-FR" dirty="0"/>
              <a:t> </a:t>
            </a:r>
            <a:r>
              <a:rPr lang="fr-FR" dirty="0" err="1"/>
              <a:t>discontinuity</a:t>
            </a:r>
            <a:r>
              <a:rPr lang="fr-FR" dirty="0"/>
              <a:t> </a:t>
            </a:r>
            <a:r>
              <a:rPr lang="fr-FR" dirty="0" err="1"/>
              <a:t>when</a:t>
            </a:r>
            <a:r>
              <a:rPr lang="fr-FR" dirty="0"/>
              <a:t> </a:t>
            </a:r>
            <a:r>
              <a:rPr lang="fr-FR" dirty="0" err="1"/>
              <a:t>moving</a:t>
            </a:r>
            <a:r>
              <a:rPr lang="fr-FR" dirty="0"/>
              <a:t> </a:t>
            </a:r>
            <a:r>
              <a:rPr lang="fr-FR" dirty="0" err="1"/>
              <a:t>from</a:t>
            </a:r>
            <a:r>
              <a:rPr lang="fr-FR" dirty="0"/>
              <a:t> 360 </a:t>
            </a:r>
            <a:r>
              <a:rPr lang="fr-FR" dirty="0" err="1"/>
              <a:t>degrees</a:t>
            </a:r>
            <a:r>
              <a:rPr lang="fr-FR" dirty="0"/>
              <a:t> to 0 </a:t>
            </a:r>
            <a:r>
              <a:rPr lang="fr-FR" dirty="0" err="1"/>
              <a:t>degrees</a:t>
            </a:r>
            <a:r>
              <a:rPr lang="fr-FR" dirty="0"/>
              <a:t>.</a:t>
            </a:r>
          </a:p>
        </p:txBody>
      </p:sp>
      <p:pic>
        <p:nvPicPr>
          <p:cNvPr id="5" name="Picture 4">
            <a:extLst>
              <a:ext uri="{FF2B5EF4-FFF2-40B4-BE49-F238E27FC236}">
                <a16:creationId xmlns:a16="http://schemas.microsoft.com/office/drawing/2014/main" id="{DBF8192E-312B-1EB0-5A89-7BDD4A79D4EE}"/>
              </a:ext>
            </a:extLst>
          </p:cNvPr>
          <p:cNvPicPr>
            <a:picLocks noChangeAspect="1"/>
          </p:cNvPicPr>
          <p:nvPr/>
        </p:nvPicPr>
        <p:blipFill>
          <a:blip r:embed="rId2"/>
          <a:stretch>
            <a:fillRect/>
          </a:stretch>
        </p:blipFill>
        <p:spPr>
          <a:xfrm>
            <a:off x="4932472" y="1611686"/>
            <a:ext cx="6631810" cy="4264597"/>
          </a:xfrm>
          <a:prstGeom prst="rect">
            <a:avLst/>
          </a:prstGeom>
        </p:spPr>
      </p:pic>
      <p:sp>
        <p:nvSpPr>
          <p:cNvPr id="4" name="TextBox 3">
            <a:extLst>
              <a:ext uri="{FF2B5EF4-FFF2-40B4-BE49-F238E27FC236}">
                <a16:creationId xmlns:a16="http://schemas.microsoft.com/office/drawing/2014/main" id="{6ED765E3-48A9-CB6D-9958-F7DCA875F357}"/>
              </a:ext>
            </a:extLst>
          </p:cNvPr>
          <p:cNvSpPr txBox="1"/>
          <p:nvPr/>
        </p:nvSpPr>
        <p:spPr>
          <a:xfrm>
            <a:off x="627718" y="4599741"/>
            <a:ext cx="4362605" cy="1200329"/>
          </a:xfrm>
          <a:prstGeom prst="rect">
            <a:avLst/>
          </a:prstGeom>
          <a:noFill/>
        </p:spPr>
        <p:txBody>
          <a:bodyPr wrap="none" rtlCol="0">
            <a:spAutoFit/>
          </a:bodyPr>
          <a:lstStyle/>
          <a:p>
            <a:r>
              <a:rPr lang="en-US" dirty="0"/>
              <a:t>To avoid discontinuity</a:t>
            </a:r>
          </a:p>
          <a:p>
            <a:r>
              <a:rPr lang="en-US" dirty="0"/>
              <a:t>Compute sinus and </a:t>
            </a:r>
            <a:r>
              <a:rPr lang="en-US" dirty="0" err="1"/>
              <a:t>cosinus</a:t>
            </a:r>
            <a:r>
              <a:rPr lang="en-US" dirty="0"/>
              <a:t> of each angles </a:t>
            </a:r>
          </a:p>
          <a:p>
            <a:r>
              <a:rPr lang="en-US" dirty="0"/>
              <a:t>In radians before feeding the model</a:t>
            </a:r>
          </a:p>
          <a:p>
            <a:endParaRPr lang="en-US" dirty="0"/>
          </a:p>
        </p:txBody>
      </p:sp>
      <p:sp>
        <p:nvSpPr>
          <p:cNvPr id="6" name="TextBox 5">
            <a:extLst>
              <a:ext uri="{FF2B5EF4-FFF2-40B4-BE49-F238E27FC236}">
                <a16:creationId xmlns:a16="http://schemas.microsoft.com/office/drawing/2014/main" id="{202DC0B5-47D2-7D00-CD1C-18DFF0969B53}"/>
              </a:ext>
            </a:extLst>
          </p:cNvPr>
          <p:cNvSpPr txBox="1"/>
          <p:nvPr/>
        </p:nvSpPr>
        <p:spPr>
          <a:xfrm>
            <a:off x="6046267" y="5553118"/>
            <a:ext cx="3806876" cy="646331"/>
          </a:xfrm>
          <a:prstGeom prst="rect">
            <a:avLst/>
          </a:prstGeom>
          <a:noFill/>
        </p:spPr>
        <p:txBody>
          <a:bodyPr wrap="none" rtlCol="0">
            <a:spAutoFit/>
          </a:bodyPr>
          <a:lstStyle/>
          <a:p>
            <a:r>
              <a:rPr lang="en-US" dirty="0"/>
              <a:t>For the track angle compute a vector </a:t>
            </a:r>
          </a:p>
          <a:p>
            <a:r>
              <a:rPr lang="en-US" dirty="0"/>
              <a:t>from the ground speed </a:t>
            </a:r>
          </a:p>
        </p:txBody>
      </p:sp>
    </p:spTree>
    <p:extLst>
      <p:ext uri="{BB962C8B-B14F-4D97-AF65-F5344CB8AC3E}">
        <p14:creationId xmlns:p14="http://schemas.microsoft.com/office/powerpoint/2010/main" val="37023380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AFA15A-6650-F7D2-1BE7-F08D367E29D8}"/>
              </a:ext>
            </a:extLst>
          </p:cNvPr>
          <p:cNvSpPr>
            <a:spLocks noGrp="1"/>
          </p:cNvSpPr>
          <p:nvPr>
            <p:ph type="title"/>
          </p:nvPr>
        </p:nvSpPr>
        <p:spPr/>
        <p:txBody>
          <a:bodyPr>
            <a:normAutofit fontScale="90000"/>
          </a:bodyPr>
          <a:lstStyle/>
          <a:p>
            <a:r>
              <a:rPr lang="en-US" dirty="0"/>
              <a:t>Feature engineering of aircraft track angles and of any speed related to the track angle</a:t>
            </a:r>
          </a:p>
        </p:txBody>
      </p:sp>
      <p:sp>
        <p:nvSpPr>
          <p:cNvPr id="3" name="Content Placeholder 2">
            <a:extLst>
              <a:ext uri="{FF2B5EF4-FFF2-40B4-BE49-F238E27FC236}">
                <a16:creationId xmlns:a16="http://schemas.microsoft.com/office/drawing/2014/main" id="{24C6F55B-6D0F-4FCF-0519-42262E1553C0}"/>
              </a:ext>
            </a:extLst>
          </p:cNvPr>
          <p:cNvSpPr>
            <a:spLocks noGrp="1"/>
          </p:cNvSpPr>
          <p:nvPr>
            <p:ph idx="1"/>
          </p:nvPr>
        </p:nvSpPr>
        <p:spPr/>
        <p:txBody>
          <a:bodyPr/>
          <a:lstStyle/>
          <a:p>
            <a:r>
              <a:rPr lang="fr-FR" dirty="0"/>
              <a:t>Mais la donnée « </a:t>
            </a:r>
            <a:r>
              <a:rPr lang="fr-FR" dirty="0" err="1"/>
              <a:t>aircraft</a:t>
            </a:r>
            <a:r>
              <a:rPr lang="fr-FR" dirty="0"/>
              <a:t> </a:t>
            </a:r>
            <a:r>
              <a:rPr lang="fr-FR" dirty="0" err="1"/>
              <a:t>track</a:t>
            </a:r>
            <a:r>
              <a:rPr lang="fr-FR" dirty="0"/>
              <a:t> angle » sera plus facile à interpréter pour le modèle si vous convertissez les colonnes de direction et de vitesse de l’avion en un </a:t>
            </a:r>
            <a:r>
              <a:rPr lang="fr-FR" b="1" dirty="0"/>
              <a:t>vecteur</a:t>
            </a:r>
            <a:r>
              <a:rPr lang="fr-FR" dirty="0"/>
              <a:t> vitesse </a:t>
            </a:r>
            <a:endParaRPr lang="en-US" dirty="0"/>
          </a:p>
          <a:p>
            <a:endParaRPr lang="en-US" dirty="0"/>
          </a:p>
        </p:txBody>
      </p:sp>
      <p:sp>
        <p:nvSpPr>
          <p:cNvPr id="4" name="TextBox 3">
            <a:extLst>
              <a:ext uri="{FF2B5EF4-FFF2-40B4-BE49-F238E27FC236}">
                <a16:creationId xmlns:a16="http://schemas.microsoft.com/office/drawing/2014/main" id="{4B71E642-F6B4-DFCF-3520-5F95E4C18C92}"/>
              </a:ext>
            </a:extLst>
          </p:cNvPr>
          <p:cNvSpPr txBox="1"/>
          <p:nvPr/>
        </p:nvSpPr>
        <p:spPr>
          <a:xfrm>
            <a:off x="1457739" y="3254477"/>
            <a:ext cx="8097077" cy="2585323"/>
          </a:xfrm>
          <a:prstGeom prst="rect">
            <a:avLst/>
          </a:prstGeom>
          <a:noFill/>
        </p:spPr>
        <p:txBody>
          <a:bodyPr wrap="square" rtlCol="0">
            <a:spAutoFit/>
          </a:bodyPr>
          <a:lstStyle/>
          <a:p>
            <a:r>
              <a:rPr lang="en-GB" i="1" dirty="0"/>
              <a:t> import </a:t>
            </a:r>
            <a:r>
              <a:rPr lang="en-GB" i="1" dirty="0" err="1"/>
              <a:t>numpy</a:t>
            </a:r>
            <a:r>
              <a:rPr lang="en-GB" i="1" dirty="0"/>
              <a:t> as np</a:t>
            </a:r>
          </a:p>
          <a:p>
            <a:r>
              <a:rPr lang="en-GB" i="1" dirty="0"/>
              <a:t>''' convert track angles from degrees to </a:t>
            </a:r>
            <a:r>
              <a:rPr lang="en-GB" i="1" u="sng" dirty="0"/>
              <a:t>radians</a:t>
            </a:r>
            <a:r>
              <a:rPr lang="en-GB" i="1" dirty="0"/>
              <a:t> '''</a:t>
            </a:r>
            <a:endParaRPr lang="en-GB" dirty="0"/>
          </a:p>
          <a:p>
            <a:r>
              <a:rPr lang="en-GB" dirty="0" err="1"/>
              <a:t>track_radians</a:t>
            </a:r>
            <a:r>
              <a:rPr lang="en-GB" dirty="0"/>
              <a:t> = </a:t>
            </a:r>
            <a:r>
              <a:rPr lang="en-GB" dirty="0" err="1"/>
              <a:t>df.pop</a:t>
            </a:r>
            <a:r>
              <a:rPr lang="en-GB" dirty="0"/>
              <a:t>(</a:t>
            </a:r>
            <a:r>
              <a:rPr lang="en-GB" i="1" dirty="0"/>
              <a:t>'track'</a:t>
            </a:r>
            <a:r>
              <a:rPr lang="en-GB" dirty="0"/>
              <a:t>)* </a:t>
            </a:r>
            <a:r>
              <a:rPr lang="en-GB" dirty="0" err="1"/>
              <a:t>np.pi</a:t>
            </a:r>
            <a:r>
              <a:rPr lang="en-GB" dirty="0"/>
              <a:t> / 180</a:t>
            </a:r>
          </a:p>
          <a:p>
            <a:r>
              <a:rPr lang="en-GB" dirty="0" err="1"/>
              <a:t>groundSpeedMax</a:t>
            </a:r>
            <a:r>
              <a:rPr lang="en-GB" dirty="0"/>
              <a:t> = </a:t>
            </a:r>
            <a:r>
              <a:rPr lang="en-GB" dirty="0" err="1"/>
              <a:t>df</a:t>
            </a:r>
            <a:r>
              <a:rPr lang="en-GB" dirty="0"/>
              <a:t>[</a:t>
            </a:r>
            <a:r>
              <a:rPr lang="en-GB" i="1" dirty="0"/>
              <a:t>'</a:t>
            </a:r>
            <a:r>
              <a:rPr lang="en-GB" i="1" u="sng" dirty="0"/>
              <a:t>groundspeed</a:t>
            </a:r>
            <a:r>
              <a:rPr lang="en-GB" i="1" dirty="0"/>
              <a:t>'</a:t>
            </a:r>
            <a:r>
              <a:rPr lang="en-GB" dirty="0"/>
              <a:t>].max()</a:t>
            </a:r>
          </a:p>
          <a:p>
            <a:r>
              <a:rPr lang="en-GB" dirty="0" err="1"/>
              <a:t>groundSpeed</a:t>
            </a:r>
            <a:r>
              <a:rPr lang="en-GB" dirty="0"/>
              <a:t> = </a:t>
            </a:r>
            <a:r>
              <a:rPr lang="en-GB" dirty="0" err="1"/>
              <a:t>df.pop</a:t>
            </a:r>
            <a:r>
              <a:rPr lang="en-GB" dirty="0"/>
              <a:t>(</a:t>
            </a:r>
            <a:r>
              <a:rPr lang="en-GB" i="1" dirty="0"/>
              <a:t>'</a:t>
            </a:r>
            <a:r>
              <a:rPr lang="en-GB" i="1" u="sng" dirty="0"/>
              <a:t>groundspeed</a:t>
            </a:r>
            <a:r>
              <a:rPr lang="en-GB" i="1" dirty="0"/>
              <a:t>'</a:t>
            </a:r>
            <a:r>
              <a:rPr lang="en-GB" dirty="0"/>
              <a:t>)</a:t>
            </a:r>
          </a:p>
          <a:p>
            <a:r>
              <a:rPr lang="en-GB" dirty="0"/>
              <a:t># Calculate the aircraft speed x and y components.</a:t>
            </a:r>
          </a:p>
          <a:p>
            <a:r>
              <a:rPr lang="en-GB" dirty="0" err="1"/>
              <a:t>df</a:t>
            </a:r>
            <a:r>
              <a:rPr lang="en-GB" dirty="0"/>
              <a:t>[</a:t>
            </a:r>
            <a:r>
              <a:rPr lang="en-GB" i="1" dirty="0"/>
              <a:t>'</a:t>
            </a:r>
            <a:r>
              <a:rPr lang="en-GB" i="1" dirty="0" err="1"/>
              <a:t>groundspeed_x</a:t>
            </a:r>
            <a:r>
              <a:rPr lang="en-GB" i="1" dirty="0"/>
              <a:t>'</a:t>
            </a:r>
            <a:r>
              <a:rPr lang="en-GB" dirty="0"/>
              <a:t>] = </a:t>
            </a:r>
            <a:r>
              <a:rPr lang="en-GB" dirty="0" err="1"/>
              <a:t>groundSpeed</a:t>
            </a:r>
            <a:r>
              <a:rPr lang="en-GB" dirty="0"/>
              <a:t> * </a:t>
            </a:r>
            <a:r>
              <a:rPr lang="en-GB" dirty="0" err="1"/>
              <a:t>np.cos</a:t>
            </a:r>
            <a:r>
              <a:rPr lang="en-GB" dirty="0"/>
              <a:t>(</a:t>
            </a:r>
            <a:r>
              <a:rPr lang="en-GB" dirty="0" err="1"/>
              <a:t>track_radians</a:t>
            </a:r>
            <a:r>
              <a:rPr lang="en-GB" dirty="0"/>
              <a:t>)</a:t>
            </a:r>
          </a:p>
          <a:p>
            <a:r>
              <a:rPr lang="en-GB" dirty="0" err="1"/>
              <a:t>df</a:t>
            </a:r>
            <a:r>
              <a:rPr lang="en-GB" dirty="0"/>
              <a:t>[</a:t>
            </a:r>
            <a:r>
              <a:rPr lang="en-GB" i="1" dirty="0"/>
              <a:t>'</a:t>
            </a:r>
            <a:r>
              <a:rPr lang="en-GB" i="1" dirty="0" err="1"/>
              <a:t>groundspeed_y</a:t>
            </a:r>
            <a:r>
              <a:rPr lang="en-GB" i="1" dirty="0"/>
              <a:t>'</a:t>
            </a:r>
            <a:r>
              <a:rPr lang="en-GB" dirty="0"/>
              <a:t>] = </a:t>
            </a:r>
            <a:r>
              <a:rPr lang="en-GB" dirty="0" err="1"/>
              <a:t>groundSpeed</a:t>
            </a:r>
            <a:r>
              <a:rPr lang="en-GB" dirty="0"/>
              <a:t> * </a:t>
            </a:r>
            <a:r>
              <a:rPr lang="en-GB" dirty="0" err="1"/>
              <a:t>np.sin</a:t>
            </a:r>
            <a:r>
              <a:rPr lang="en-GB" dirty="0"/>
              <a:t>(</a:t>
            </a:r>
            <a:r>
              <a:rPr lang="en-GB" dirty="0" err="1"/>
              <a:t>track_radians</a:t>
            </a:r>
            <a:r>
              <a:rPr lang="en-GB" dirty="0"/>
              <a:t>)</a:t>
            </a:r>
          </a:p>
          <a:p>
            <a:endParaRPr lang="en-US" dirty="0"/>
          </a:p>
        </p:txBody>
      </p:sp>
    </p:spTree>
    <p:extLst>
      <p:ext uri="{BB962C8B-B14F-4D97-AF65-F5344CB8AC3E}">
        <p14:creationId xmlns:p14="http://schemas.microsoft.com/office/powerpoint/2010/main" val="23125172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F7C960-D5E0-7E07-C306-CC6E5293CA98}"/>
              </a:ext>
            </a:extLst>
          </p:cNvPr>
          <p:cNvSpPr>
            <a:spLocks noGrp="1"/>
          </p:cNvSpPr>
          <p:nvPr>
            <p:ph type="title"/>
          </p:nvPr>
        </p:nvSpPr>
        <p:spPr/>
        <p:txBody>
          <a:bodyPr>
            <a:normAutofit/>
          </a:bodyPr>
          <a:lstStyle/>
          <a:p>
            <a:r>
              <a:rPr lang="en-US" dirty="0"/>
              <a:t>airports </a:t>
            </a:r>
            <a:r>
              <a:rPr lang="en-US" dirty="0" err="1"/>
              <a:t>lat</a:t>
            </a:r>
            <a:r>
              <a:rPr lang="en-US" dirty="0"/>
              <a:t>/</a:t>
            </a:r>
            <a:r>
              <a:rPr lang="en-US" dirty="0" err="1"/>
              <a:t>lon</a:t>
            </a:r>
            <a:r>
              <a:rPr lang="en-US" dirty="0"/>
              <a:t> and aircraft </a:t>
            </a:r>
            <a:r>
              <a:rPr lang="en-US" dirty="0" err="1"/>
              <a:t>lat</a:t>
            </a:r>
            <a:r>
              <a:rPr lang="en-US" dirty="0"/>
              <a:t>/</a:t>
            </a:r>
            <a:r>
              <a:rPr lang="en-US" dirty="0" err="1"/>
              <a:t>lon</a:t>
            </a:r>
            <a:endParaRPr lang="en-US" dirty="0"/>
          </a:p>
        </p:txBody>
      </p:sp>
      <p:sp>
        <p:nvSpPr>
          <p:cNvPr id="3" name="Content Placeholder 2">
            <a:extLst>
              <a:ext uri="{FF2B5EF4-FFF2-40B4-BE49-F238E27FC236}">
                <a16:creationId xmlns:a16="http://schemas.microsoft.com/office/drawing/2014/main" id="{F94EA8EA-7BC3-BF46-2A50-7D658A655A5C}"/>
              </a:ext>
            </a:extLst>
          </p:cNvPr>
          <p:cNvSpPr>
            <a:spLocks noGrp="1"/>
          </p:cNvSpPr>
          <p:nvPr>
            <p:ph idx="1"/>
          </p:nvPr>
        </p:nvSpPr>
        <p:spPr/>
        <p:txBody>
          <a:bodyPr>
            <a:normAutofit lnSpcReduction="10000"/>
          </a:bodyPr>
          <a:lstStyle/>
          <a:p>
            <a:r>
              <a:rPr lang="en-GB" b="1" dirty="0"/>
              <a:t>Latitude</a:t>
            </a:r>
            <a:r>
              <a:rPr lang="en-GB" dirty="0"/>
              <a:t>:</a:t>
            </a:r>
          </a:p>
          <a:p>
            <a:r>
              <a:rPr lang="en-GB" dirty="0"/>
              <a:t>Values range from </a:t>
            </a:r>
            <a:r>
              <a:rPr lang="en-GB" b="1" dirty="0"/>
              <a:t>-90° to +90°</a:t>
            </a:r>
            <a:r>
              <a:rPr lang="en-GB" dirty="0"/>
              <a:t>.</a:t>
            </a:r>
          </a:p>
          <a:p>
            <a:r>
              <a:rPr lang="en-GB" dirty="0"/>
              <a:t>Lines of latitude run east-west and are parallel to each other.</a:t>
            </a:r>
          </a:p>
          <a:p>
            <a:r>
              <a:rPr lang="en-GB" dirty="0"/>
              <a:t>The equator is at </a:t>
            </a:r>
            <a:r>
              <a:rPr lang="en-GB" b="1" dirty="0"/>
              <a:t>0° latitude</a:t>
            </a:r>
            <a:r>
              <a:rPr lang="en-GB" dirty="0"/>
              <a:t>.</a:t>
            </a:r>
          </a:p>
          <a:p>
            <a:r>
              <a:rPr lang="en-GB" b="1" dirty="0"/>
              <a:t>Longitude</a:t>
            </a:r>
            <a:r>
              <a:rPr lang="en-GB" dirty="0"/>
              <a:t>:</a:t>
            </a:r>
          </a:p>
          <a:p>
            <a:r>
              <a:rPr lang="en-GB" dirty="0"/>
              <a:t>Values range from </a:t>
            </a:r>
            <a:r>
              <a:rPr lang="en-GB" b="1" dirty="0"/>
              <a:t>-180° to +180°</a:t>
            </a:r>
            <a:r>
              <a:rPr lang="en-GB" dirty="0"/>
              <a:t>.</a:t>
            </a:r>
          </a:p>
          <a:p>
            <a:r>
              <a:rPr lang="en-GB" dirty="0"/>
              <a:t>Lines of longitude run north-south and converge at the poles.</a:t>
            </a:r>
          </a:p>
          <a:p>
            <a:r>
              <a:rPr lang="en-GB" dirty="0">
                <a:hlinkClick r:id="rId2"/>
              </a:rPr>
              <a:t>The prime meridian (0° longitude) runs through Greenwich, England.</a:t>
            </a:r>
            <a:br>
              <a:rPr lang="en-GB" dirty="0">
                <a:hlinkClick r:id="rId2"/>
              </a:rPr>
            </a:br>
            <a:r>
              <a:rPr lang="en-GB" dirty="0">
                <a:hlinkClick r:id="rId2"/>
              </a:rPr>
              <a:t>These ranges define the geographic coordinate system used to specify locations on Earth.</a:t>
            </a:r>
            <a:endParaRPr lang="en-GB" dirty="0"/>
          </a:p>
          <a:p>
            <a:endParaRPr lang="en-US" dirty="0"/>
          </a:p>
        </p:txBody>
      </p:sp>
    </p:spTree>
    <p:extLst>
      <p:ext uri="{BB962C8B-B14F-4D97-AF65-F5344CB8AC3E}">
        <p14:creationId xmlns:p14="http://schemas.microsoft.com/office/powerpoint/2010/main" val="37479906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E1BA8C-498A-535C-A0CA-B17327C9BA08}"/>
              </a:ext>
            </a:extLst>
          </p:cNvPr>
          <p:cNvSpPr>
            <a:spLocks noGrp="1"/>
          </p:cNvSpPr>
          <p:nvPr>
            <p:ph type="title"/>
          </p:nvPr>
        </p:nvSpPr>
        <p:spPr/>
        <p:txBody>
          <a:bodyPr>
            <a:normAutofit fontScale="90000"/>
          </a:bodyPr>
          <a:lstStyle/>
          <a:p>
            <a:r>
              <a:rPr lang="en-US" dirty="0"/>
              <a:t>airports latitude and longitude versus aircraft flight position </a:t>
            </a:r>
            <a:r>
              <a:rPr lang="en-US" dirty="0" err="1"/>
              <a:t>lat</a:t>
            </a:r>
            <a:r>
              <a:rPr lang="en-US" dirty="0"/>
              <a:t>/</a:t>
            </a:r>
            <a:r>
              <a:rPr lang="en-US" dirty="0" err="1"/>
              <a:t>lon</a:t>
            </a:r>
            <a:endParaRPr lang="en-US" dirty="0"/>
          </a:p>
        </p:txBody>
      </p:sp>
      <p:sp>
        <p:nvSpPr>
          <p:cNvPr id="3" name="Content Placeholder 2">
            <a:extLst>
              <a:ext uri="{FF2B5EF4-FFF2-40B4-BE49-F238E27FC236}">
                <a16:creationId xmlns:a16="http://schemas.microsoft.com/office/drawing/2014/main" id="{CB91547F-BA14-856A-B3A5-678E51196006}"/>
              </a:ext>
            </a:extLst>
          </p:cNvPr>
          <p:cNvSpPr txBox="1">
            <a:spLocks/>
          </p:cNvSpPr>
          <p:nvPr/>
        </p:nvSpPr>
        <p:spPr>
          <a:xfrm>
            <a:off x="700635" y="2221992"/>
            <a:ext cx="10691265" cy="3739896"/>
          </a:xfrm>
          <a:prstGeom prst="rect">
            <a:avLst/>
          </a:prstGeom>
        </p:spPr>
        <p:txBody>
          <a:bodyPr/>
          <a:lstStyle>
            <a:lvl1pPr marL="228600" indent="-228600" algn="l" defTabSz="914400" rtl="0" eaLnBrk="1" latinLnBrk="0" hangingPunct="1">
              <a:lnSpc>
                <a:spcPct val="11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a:t>Translate </a:t>
            </a:r>
            <a:r>
              <a:rPr lang="fr-FR" dirty="0" err="1"/>
              <a:t>each</a:t>
            </a:r>
            <a:r>
              <a:rPr lang="fr-FR" dirty="0"/>
              <a:t> </a:t>
            </a:r>
            <a:r>
              <a:rPr lang="fr-FR" dirty="0" err="1"/>
              <a:t>aircraft</a:t>
            </a:r>
            <a:r>
              <a:rPr lang="fr-FR" dirty="0"/>
              <a:t> (</a:t>
            </a:r>
            <a:r>
              <a:rPr lang="fr-FR" dirty="0" err="1"/>
              <a:t>interpolated</a:t>
            </a:r>
            <a:r>
              <a:rPr lang="fr-FR" dirty="0"/>
              <a:t> position) at fuel start and fuel end </a:t>
            </a:r>
          </a:p>
          <a:p>
            <a:r>
              <a:rPr lang="fr-FR" dirty="0"/>
              <a:t>Use Latitude Longitude of </a:t>
            </a:r>
            <a:r>
              <a:rPr lang="fr-FR" dirty="0" err="1"/>
              <a:t>interpolated</a:t>
            </a:r>
            <a:r>
              <a:rPr lang="fr-FR" dirty="0"/>
              <a:t> </a:t>
            </a:r>
            <a:r>
              <a:rPr lang="fr-FR" dirty="0" err="1"/>
              <a:t>aircraft</a:t>
            </a:r>
            <a:r>
              <a:rPr lang="fr-FR" dirty="0"/>
              <a:t> position to </a:t>
            </a:r>
            <a:r>
              <a:rPr lang="fr-FR" dirty="0" err="1"/>
              <a:t>compute</a:t>
            </a:r>
            <a:endParaRPr lang="fr-FR" dirty="0"/>
          </a:p>
          <a:p>
            <a:r>
              <a:rPr lang="fr-FR" dirty="0"/>
              <a:t>For </a:t>
            </a:r>
            <a:r>
              <a:rPr lang="fr-FR" dirty="0" err="1"/>
              <a:t>each</a:t>
            </a:r>
            <a:r>
              <a:rPr lang="fr-FR" dirty="0"/>
              <a:t> fuel start Instant</a:t>
            </a:r>
          </a:p>
          <a:p>
            <a:pPr lvl="1"/>
            <a:r>
              <a:rPr lang="fr-FR" dirty="0" err="1"/>
              <a:t>Haversine</a:t>
            </a:r>
            <a:r>
              <a:rPr lang="fr-FR" dirty="0"/>
              <a:t> distance Nm </a:t>
            </a:r>
            <a:r>
              <a:rPr lang="fr-FR" dirty="0" err="1"/>
              <a:t>from</a:t>
            </a:r>
            <a:r>
              <a:rPr lang="fr-FR" dirty="0"/>
              <a:t> </a:t>
            </a:r>
            <a:r>
              <a:rPr lang="fr-FR" dirty="0" err="1"/>
              <a:t>aircraft</a:t>
            </a:r>
            <a:r>
              <a:rPr lang="fr-FR" dirty="0"/>
              <a:t> position (</a:t>
            </a:r>
            <a:r>
              <a:rPr lang="fr-FR" dirty="0" err="1"/>
              <a:t>lat</a:t>
            </a:r>
            <a:r>
              <a:rPr lang="fr-FR" dirty="0"/>
              <a:t>/</a:t>
            </a:r>
            <a:r>
              <a:rPr lang="fr-FR" dirty="0" err="1"/>
              <a:t>lon</a:t>
            </a:r>
            <a:r>
              <a:rPr lang="fr-FR" dirty="0"/>
              <a:t>) to </a:t>
            </a:r>
            <a:r>
              <a:rPr lang="fr-FR" dirty="0" err="1"/>
              <a:t>departure</a:t>
            </a:r>
            <a:r>
              <a:rPr lang="fr-FR" dirty="0"/>
              <a:t> </a:t>
            </a:r>
            <a:r>
              <a:rPr lang="fr-FR" dirty="0" err="1"/>
              <a:t>airport</a:t>
            </a:r>
            <a:r>
              <a:rPr lang="fr-FR" dirty="0"/>
              <a:t> (</a:t>
            </a:r>
            <a:r>
              <a:rPr lang="fr-FR" dirty="0" err="1"/>
              <a:t>lat</a:t>
            </a:r>
            <a:r>
              <a:rPr lang="fr-FR" dirty="0"/>
              <a:t>/</a:t>
            </a:r>
            <a:r>
              <a:rPr lang="fr-FR" dirty="0" err="1"/>
              <a:t>lon</a:t>
            </a:r>
            <a:r>
              <a:rPr lang="fr-FR" dirty="0"/>
              <a:t>)</a:t>
            </a:r>
          </a:p>
          <a:p>
            <a:pPr lvl="1"/>
            <a:r>
              <a:rPr lang="fr-FR" dirty="0" err="1"/>
              <a:t>Haversine</a:t>
            </a:r>
            <a:r>
              <a:rPr lang="fr-FR" dirty="0"/>
              <a:t> distance Nm </a:t>
            </a:r>
            <a:r>
              <a:rPr lang="fr-FR" dirty="0" err="1"/>
              <a:t>from</a:t>
            </a:r>
            <a:r>
              <a:rPr lang="fr-FR" dirty="0"/>
              <a:t> </a:t>
            </a:r>
            <a:r>
              <a:rPr lang="fr-FR" dirty="0" err="1"/>
              <a:t>aircraft</a:t>
            </a:r>
            <a:r>
              <a:rPr lang="fr-FR" dirty="0"/>
              <a:t> position (</a:t>
            </a:r>
            <a:r>
              <a:rPr lang="fr-FR" dirty="0" err="1"/>
              <a:t>lat</a:t>
            </a:r>
            <a:r>
              <a:rPr lang="fr-FR" dirty="0"/>
              <a:t>/</a:t>
            </a:r>
            <a:r>
              <a:rPr lang="fr-FR" dirty="0" err="1"/>
              <a:t>lon</a:t>
            </a:r>
            <a:r>
              <a:rPr lang="fr-FR" dirty="0"/>
              <a:t>) to </a:t>
            </a:r>
            <a:r>
              <a:rPr lang="fr-FR" dirty="0" err="1"/>
              <a:t>arrival</a:t>
            </a:r>
            <a:r>
              <a:rPr lang="fr-FR" dirty="0"/>
              <a:t> </a:t>
            </a:r>
            <a:r>
              <a:rPr lang="fr-FR" dirty="0" err="1"/>
              <a:t>airport</a:t>
            </a:r>
            <a:r>
              <a:rPr lang="fr-FR" dirty="0"/>
              <a:t> (</a:t>
            </a:r>
            <a:r>
              <a:rPr lang="fr-FR" dirty="0" err="1"/>
              <a:t>lat</a:t>
            </a:r>
            <a:r>
              <a:rPr lang="fr-FR" dirty="0"/>
              <a:t>/</a:t>
            </a:r>
            <a:r>
              <a:rPr lang="fr-FR" dirty="0" err="1"/>
              <a:t>lon</a:t>
            </a:r>
            <a:r>
              <a:rPr lang="fr-FR" dirty="0"/>
              <a:t>)</a:t>
            </a:r>
            <a:endParaRPr lang="en-US" dirty="0"/>
          </a:p>
          <a:p>
            <a:r>
              <a:rPr lang="en-US" dirty="0"/>
              <a:t>For each fuel end Instant</a:t>
            </a:r>
          </a:p>
          <a:p>
            <a:pPr lvl="1"/>
            <a:r>
              <a:rPr lang="fr-FR" dirty="0" err="1"/>
              <a:t>Haversine</a:t>
            </a:r>
            <a:r>
              <a:rPr lang="fr-FR" dirty="0"/>
              <a:t> distance Nm </a:t>
            </a:r>
            <a:r>
              <a:rPr lang="fr-FR" dirty="0" err="1"/>
              <a:t>from</a:t>
            </a:r>
            <a:r>
              <a:rPr lang="fr-FR" dirty="0"/>
              <a:t> </a:t>
            </a:r>
            <a:r>
              <a:rPr lang="fr-FR" dirty="0" err="1"/>
              <a:t>aircraft</a:t>
            </a:r>
            <a:r>
              <a:rPr lang="fr-FR" dirty="0"/>
              <a:t> position (</a:t>
            </a:r>
            <a:r>
              <a:rPr lang="fr-FR" dirty="0" err="1"/>
              <a:t>lat</a:t>
            </a:r>
            <a:r>
              <a:rPr lang="fr-FR" dirty="0"/>
              <a:t>/</a:t>
            </a:r>
            <a:r>
              <a:rPr lang="fr-FR" dirty="0" err="1"/>
              <a:t>lon</a:t>
            </a:r>
            <a:r>
              <a:rPr lang="fr-FR" dirty="0"/>
              <a:t>) to </a:t>
            </a:r>
            <a:r>
              <a:rPr lang="fr-FR" dirty="0" err="1"/>
              <a:t>departure</a:t>
            </a:r>
            <a:r>
              <a:rPr lang="fr-FR" dirty="0"/>
              <a:t> </a:t>
            </a:r>
            <a:r>
              <a:rPr lang="fr-FR" dirty="0" err="1"/>
              <a:t>airport</a:t>
            </a:r>
            <a:r>
              <a:rPr lang="fr-FR" dirty="0"/>
              <a:t> (</a:t>
            </a:r>
            <a:r>
              <a:rPr lang="fr-FR" dirty="0" err="1"/>
              <a:t>lat</a:t>
            </a:r>
            <a:r>
              <a:rPr lang="fr-FR" dirty="0"/>
              <a:t>/</a:t>
            </a:r>
            <a:r>
              <a:rPr lang="fr-FR" dirty="0" err="1"/>
              <a:t>lon</a:t>
            </a:r>
            <a:r>
              <a:rPr lang="fr-FR" dirty="0"/>
              <a:t>)</a:t>
            </a:r>
            <a:endParaRPr lang="en-US" dirty="0"/>
          </a:p>
          <a:p>
            <a:pPr lvl="1"/>
            <a:r>
              <a:rPr lang="fr-FR" dirty="0" err="1"/>
              <a:t>Haversine</a:t>
            </a:r>
            <a:r>
              <a:rPr lang="fr-FR" dirty="0"/>
              <a:t> distance Nm </a:t>
            </a:r>
            <a:r>
              <a:rPr lang="fr-FR" dirty="0" err="1"/>
              <a:t>from</a:t>
            </a:r>
            <a:r>
              <a:rPr lang="fr-FR" dirty="0"/>
              <a:t> </a:t>
            </a:r>
            <a:r>
              <a:rPr lang="fr-FR" dirty="0" err="1"/>
              <a:t>aircraft</a:t>
            </a:r>
            <a:r>
              <a:rPr lang="fr-FR" dirty="0"/>
              <a:t> position (</a:t>
            </a:r>
            <a:r>
              <a:rPr lang="fr-FR" dirty="0" err="1"/>
              <a:t>lat</a:t>
            </a:r>
            <a:r>
              <a:rPr lang="fr-FR" dirty="0"/>
              <a:t>/</a:t>
            </a:r>
            <a:r>
              <a:rPr lang="fr-FR" dirty="0" err="1"/>
              <a:t>lon</a:t>
            </a:r>
            <a:r>
              <a:rPr lang="fr-FR" dirty="0"/>
              <a:t>) to </a:t>
            </a:r>
            <a:r>
              <a:rPr lang="fr-FR" dirty="0" err="1"/>
              <a:t>arrival</a:t>
            </a:r>
            <a:r>
              <a:rPr lang="fr-FR" dirty="0"/>
              <a:t> </a:t>
            </a:r>
            <a:r>
              <a:rPr lang="fr-FR" dirty="0" err="1"/>
              <a:t>airport</a:t>
            </a:r>
            <a:r>
              <a:rPr lang="fr-FR" dirty="0"/>
              <a:t> (</a:t>
            </a:r>
            <a:r>
              <a:rPr lang="fr-FR" dirty="0" err="1"/>
              <a:t>lat</a:t>
            </a:r>
            <a:r>
              <a:rPr lang="fr-FR" dirty="0"/>
              <a:t>/</a:t>
            </a:r>
            <a:r>
              <a:rPr lang="fr-FR" dirty="0" err="1"/>
              <a:t>lon</a:t>
            </a:r>
            <a:r>
              <a:rPr lang="fr-FR" dirty="0"/>
              <a:t>)</a:t>
            </a:r>
            <a:endParaRPr lang="en-US" dirty="0"/>
          </a:p>
          <a:p>
            <a:endParaRPr lang="en-US" dirty="0"/>
          </a:p>
          <a:p>
            <a:endParaRPr lang="en-US" dirty="0"/>
          </a:p>
        </p:txBody>
      </p:sp>
    </p:spTree>
    <p:extLst>
      <p:ext uri="{BB962C8B-B14F-4D97-AF65-F5344CB8AC3E}">
        <p14:creationId xmlns:p14="http://schemas.microsoft.com/office/powerpoint/2010/main" val="13984525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709D90-F4B3-0544-52DD-60D72CF959A4}"/>
              </a:ext>
            </a:extLst>
          </p:cNvPr>
          <p:cNvSpPr>
            <a:spLocks noGrp="1"/>
          </p:cNvSpPr>
          <p:nvPr>
            <p:ph type="title"/>
          </p:nvPr>
        </p:nvSpPr>
        <p:spPr/>
        <p:txBody>
          <a:bodyPr/>
          <a:lstStyle/>
          <a:p>
            <a:r>
              <a:rPr lang="en-US" dirty="0"/>
              <a:t>Flight data cleaning</a:t>
            </a:r>
          </a:p>
        </p:txBody>
      </p:sp>
      <p:sp>
        <p:nvSpPr>
          <p:cNvPr id="3" name="Content Placeholder 2">
            <a:extLst>
              <a:ext uri="{FF2B5EF4-FFF2-40B4-BE49-F238E27FC236}">
                <a16:creationId xmlns:a16="http://schemas.microsoft.com/office/drawing/2014/main" id="{F5E0755C-4998-EB56-D8F5-797240E3380C}"/>
              </a:ext>
            </a:extLst>
          </p:cNvPr>
          <p:cNvSpPr>
            <a:spLocks noGrp="1"/>
          </p:cNvSpPr>
          <p:nvPr>
            <p:ph idx="1"/>
          </p:nvPr>
        </p:nvSpPr>
        <p:spPr/>
        <p:txBody>
          <a:bodyPr/>
          <a:lstStyle/>
          <a:p>
            <a:r>
              <a:rPr lang="en-US" dirty="0"/>
              <a:t>Example -&gt; training flight </a:t>
            </a:r>
            <a:r>
              <a:rPr lang="en-GB" dirty="0"/>
              <a:t>prc770822360 contains duplicated timestamps</a:t>
            </a:r>
          </a:p>
          <a:p>
            <a:r>
              <a:rPr lang="fr-FR" u="sng"/>
              <a:t>org.apache.commons.math3.exception.NonMonotonicSequenceException</a:t>
            </a:r>
            <a:r>
              <a:rPr lang="fr-FR"/>
              <a:t>: les points 12 et 13 ne sont pas strictement croissants (1 744 474 640 &gt;= 1 744 474 640)</a:t>
            </a:r>
          </a:p>
          <a:p>
            <a:endParaRPr lang="en-US" dirty="0"/>
          </a:p>
        </p:txBody>
      </p:sp>
    </p:spTree>
    <p:extLst>
      <p:ext uri="{BB962C8B-B14F-4D97-AF65-F5344CB8AC3E}">
        <p14:creationId xmlns:p14="http://schemas.microsoft.com/office/powerpoint/2010/main" val="30012011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ED0CF2-C967-8C40-E7B8-CFA773811CD2}"/>
              </a:ext>
            </a:extLst>
          </p:cNvPr>
          <p:cNvSpPr>
            <a:spLocks noGrp="1"/>
          </p:cNvSpPr>
          <p:nvPr>
            <p:ph type="title"/>
          </p:nvPr>
        </p:nvSpPr>
        <p:spPr/>
        <p:txBody>
          <a:bodyPr/>
          <a:lstStyle/>
          <a:p>
            <a:r>
              <a:rPr lang="en-US" dirty="0"/>
              <a:t>Aircrafts data</a:t>
            </a:r>
          </a:p>
        </p:txBody>
      </p:sp>
      <p:sp>
        <p:nvSpPr>
          <p:cNvPr id="3" name="Content Placeholder 2">
            <a:extLst>
              <a:ext uri="{FF2B5EF4-FFF2-40B4-BE49-F238E27FC236}">
                <a16:creationId xmlns:a16="http://schemas.microsoft.com/office/drawing/2014/main" id="{43034A17-833A-E226-8865-95AF1F372B68}"/>
              </a:ext>
            </a:extLst>
          </p:cNvPr>
          <p:cNvSpPr>
            <a:spLocks noGrp="1"/>
          </p:cNvSpPr>
          <p:nvPr>
            <p:ph idx="1"/>
          </p:nvPr>
        </p:nvSpPr>
        <p:spPr/>
        <p:txBody>
          <a:bodyPr/>
          <a:lstStyle/>
          <a:p>
            <a:r>
              <a:rPr lang="en-US" dirty="0"/>
              <a:t>File obtained from FAA site</a:t>
            </a:r>
          </a:p>
          <a:p>
            <a:r>
              <a:rPr lang="en-US" dirty="0"/>
              <a:t>FAA-Aircraft-Char-DB-AC-150-5300-13B-App-2023-09-07.xlsx </a:t>
            </a:r>
          </a:p>
          <a:p>
            <a:endParaRPr lang="en-US" dirty="0"/>
          </a:p>
          <a:p>
            <a:r>
              <a:rPr lang="en-US" dirty="0"/>
              <a:t>Contains 2 interesting columns that may be signals for the fuel consumption</a:t>
            </a:r>
          </a:p>
          <a:p>
            <a:pPr lvl="1"/>
            <a:r>
              <a:rPr lang="en-GB" dirty="0" err="1"/>
              <a:t>Wingspan_ft_without_winglets_sharklets</a:t>
            </a:r>
            <a:endParaRPr lang="en-GB" dirty="0"/>
          </a:p>
          <a:p>
            <a:pPr lvl="1"/>
            <a:r>
              <a:rPr lang="en-GB" dirty="0" err="1"/>
              <a:t>Wingspan_ft_with_winglets_sharklets</a:t>
            </a:r>
            <a:endParaRPr lang="en-GB" dirty="0"/>
          </a:p>
          <a:p>
            <a:endParaRPr lang="en-US" dirty="0"/>
          </a:p>
        </p:txBody>
      </p:sp>
    </p:spTree>
    <p:extLst>
      <p:ext uri="{BB962C8B-B14F-4D97-AF65-F5344CB8AC3E}">
        <p14:creationId xmlns:p14="http://schemas.microsoft.com/office/powerpoint/2010/main" val="35279583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36130A-0DF4-21FE-871F-E9BEDDC9207E}"/>
              </a:ext>
            </a:extLst>
          </p:cNvPr>
          <p:cNvSpPr>
            <a:spLocks noGrp="1"/>
          </p:cNvSpPr>
          <p:nvPr>
            <p:ph type="title"/>
          </p:nvPr>
        </p:nvSpPr>
        <p:spPr/>
        <p:txBody>
          <a:bodyPr/>
          <a:lstStyle/>
          <a:p>
            <a:r>
              <a:rPr lang="en-US" dirty="0"/>
              <a:t>Main principle</a:t>
            </a:r>
          </a:p>
        </p:txBody>
      </p:sp>
      <p:sp>
        <p:nvSpPr>
          <p:cNvPr id="3" name="Content Placeholder 2">
            <a:extLst>
              <a:ext uri="{FF2B5EF4-FFF2-40B4-BE49-F238E27FC236}">
                <a16:creationId xmlns:a16="http://schemas.microsoft.com/office/drawing/2014/main" id="{833652BF-F37A-ED0D-CC87-896C6D2CEA33}"/>
              </a:ext>
            </a:extLst>
          </p:cNvPr>
          <p:cNvSpPr txBox="1">
            <a:spLocks/>
          </p:cNvSpPr>
          <p:nvPr/>
        </p:nvSpPr>
        <p:spPr>
          <a:xfrm>
            <a:off x="532151" y="1971207"/>
            <a:ext cx="10859749" cy="3990681"/>
          </a:xfrm>
          <a:prstGeom prst="rect">
            <a:avLst/>
          </a:prstGeom>
        </p:spPr>
        <p:txBody>
          <a:bodyPr>
            <a:normAutofit/>
          </a:bodyPr>
          <a:lstStyle>
            <a:lvl1pPr marL="228600" indent="-228600" algn="l" defTabSz="914400" rtl="0" eaLnBrk="1" latinLnBrk="0" hangingPunct="1">
              <a:lnSpc>
                <a:spcPct val="11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t>Feed the model with Fuel Flow Kg/Seconds </a:t>
            </a:r>
            <a:r>
              <a:rPr lang="en-US" dirty="0"/>
              <a:t>(instead of fuel Kilograms) </a:t>
            </a:r>
          </a:p>
          <a:p>
            <a:r>
              <a:rPr lang="en-US" noProof="0" dirty="0"/>
              <a:t>Compute the Fuel Flow from Fuel </a:t>
            </a:r>
            <a:r>
              <a:rPr lang="en-US" noProof="0"/>
              <a:t>(kg) between </a:t>
            </a:r>
            <a:r>
              <a:rPr lang="en-US" noProof="0" dirty="0"/>
              <a:t>Fuel Start Instant and Fuel End Instant </a:t>
            </a:r>
          </a:p>
          <a:p>
            <a:pPr lvl="1"/>
            <a:r>
              <a:rPr lang="en-US" noProof="0" dirty="0"/>
              <a:t>Assert that End Instant is greater than Start Instant</a:t>
            </a:r>
          </a:p>
        </p:txBody>
      </p:sp>
    </p:spTree>
    <p:extLst>
      <p:ext uri="{BB962C8B-B14F-4D97-AF65-F5344CB8AC3E}">
        <p14:creationId xmlns:p14="http://schemas.microsoft.com/office/powerpoint/2010/main" val="23651621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E4C311B-6DE9-FDAA-118E-09AC3C8CCA93}"/>
              </a:ext>
            </a:extLst>
          </p:cNvPr>
          <p:cNvSpPr/>
          <p:nvPr/>
        </p:nvSpPr>
        <p:spPr>
          <a:xfrm>
            <a:off x="1418672" y="2967335"/>
            <a:ext cx="9354676" cy="923330"/>
          </a:xfrm>
          <a:prstGeom prst="rect">
            <a:avLst/>
          </a:prstGeom>
          <a:noFill/>
        </p:spPr>
        <p:txBody>
          <a:bodyPr wrap="none" lIns="91440" tIns="45720" rIns="91440" bIns="45720">
            <a:spAutoFit/>
          </a:bodyPr>
          <a:lstStyle/>
          <a:p>
            <a:pPr algn="ctr"/>
            <a:r>
              <a:rPr lang="en-GB" sz="5400" b="0" cap="none" spc="0" dirty="0">
                <a:ln w="0"/>
                <a:solidFill>
                  <a:schemeClr val="tx1"/>
                </a:solidFill>
                <a:effectLst>
                  <a:outerShdw blurRad="38100" dist="19050" dir="2700000" algn="tl" rotWithShape="0">
                    <a:schemeClr val="dk1">
                      <a:alpha val="40000"/>
                    </a:schemeClr>
                  </a:outerShdw>
                </a:effectLst>
              </a:rPr>
              <a:t>Training versus validation loss</a:t>
            </a:r>
          </a:p>
        </p:txBody>
      </p:sp>
    </p:spTree>
    <p:extLst>
      <p:ext uri="{BB962C8B-B14F-4D97-AF65-F5344CB8AC3E}">
        <p14:creationId xmlns:p14="http://schemas.microsoft.com/office/powerpoint/2010/main" val="34230457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7339EC-15C2-3CF5-2E33-8530B8FE94D2}"/>
            </a:ext>
          </a:extLst>
        </p:cNvPr>
        <p:cNvGrpSpPr/>
        <p:nvPr/>
      </p:nvGrpSpPr>
      <p:grpSpPr>
        <a:xfrm>
          <a:off x="0" y="0"/>
          <a:ext cx="0" cy="0"/>
          <a:chOff x="0" y="0"/>
          <a:chExt cx="0" cy="0"/>
        </a:xfrm>
      </p:grpSpPr>
      <p:pic>
        <p:nvPicPr>
          <p:cNvPr id="9" name="Picture 8" descr="A graph with blue and orange lines&#10;&#10;AI-generated content may be incorrect.">
            <a:extLst>
              <a:ext uri="{FF2B5EF4-FFF2-40B4-BE49-F238E27FC236}">
                <a16:creationId xmlns:a16="http://schemas.microsoft.com/office/drawing/2014/main" id="{A4644507-B691-DA8D-F0BE-F18B322752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0431" y="752296"/>
            <a:ext cx="7541094" cy="5655820"/>
          </a:xfrm>
          <a:prstGeom prst="rect">
            <a:avLst/>
          </a:prstGeom>
        </p:spPr>
      </p:pic>
      <p:sp>
        <p:nvSpPr>
          <p:cNvPr id="2" name="Title 1">
            <a:extLst>
              <a:ext uri="{FF2B5EF4-FFF2-40B4-BE49-F238E27FC236}">
                <a16:creationId xmlns:a16="http://schemas.microsoft.com/office/drawing/2014/main" id="{67EA65C0-12C0-917F-FC80-0B8C4A3E361C}"/>
              </a:ext>
            </a:extLst>
          </p:cNvPr>
          <p:cNvSpPr>
            <a:spLocks noGrp="1"/>
          </p:cNvSpPr>
          <p:nvPr>
            <p:ph type="title"/>
          </p:nvPr>
        </p:nvSpPr>
        <p:spPr>
          <a:xfrm>
            <a:off x="655665" y="119921"/>
            <a:ext cx="10691265" cy="1307592"/>
          </a:xfrm>
        </p:spPr>
        <p:txBody>
          <a:bodyPr/>
          <a:lstStyle/>
          <a:p>
            <a:r>
              <a:rPr lang="fr-FR" dirty="0"/>
              <a:t>Training versus Validation </a:t>
            </a:r>
            <a:r>
              <a:rPr lang="fr-FR" dirty="0" err="1"/>
              <a:t>loss</a:t>
            </a:r>
            <a:endParaRPr lang="en-GB" dirty="0"/>
          </a:p>
        </p:txBody>
      </p:sp>
      <p:pic>
        <p:nvPicPr>
          <p:cNvPr id="6" name="Picture 5">
            <a:extLst>
              <a:ext uri="{FF2B5EF4-FFF2-40B4-BE49-F238E27FC236}">
                <a16:creationId xmlns:a16="http://schemas.microsoft.com/office/drawing/2014/main" id="{4A1BDECC-10D4-3F38-21D9-28F1EF118848}"/>
              </a:ext>
            </a:extLst>
          </p:cNvPr>
          <p:cNvPicPr>
            <a:picLocks noChangeAspect="1"/>
          </p:cNvPicPr>
          <p:nvPr/>
        </p:nvPicPr>
        <p:blipFill>
          <a:blip r:embed="rId3"/>
          <a:stretch>
            <a:fillRect/>
          </a:stretch>
        </p:blipFill>
        <p:spPr>
          <a:xfrm>
            <a:off x="8560155" y="1557896"/>
            <a:ext cx="3052722" cy="1072877"/>
          </a:xfrm>
          <a:prstGeom prst="rect">
            <a:avLst/>
          </a:prstGeom>
        </p:spPr>
      </p:pic>
      <p:sp>
        <p:nvSpPr>
          <p:cNvPr id="7" name="TextBox 6">
            <a:extLst>
              <a:ext uri="{FF2B5EF4-FFF2-40B4-BE49-F238E27FC236}">
                <a16:creationId xmlns:a16="http://schemas.microsoft.com/office/drawing/2014/main" id="{D329D970-70AD-0913-C4CF-76102009EF3B}"/>
              </a:ext>
            </a:extLst>
          </p:cNvPr>
          <p:cNvSpPr txBox="1"/>
          <p:nvPr/>
        </p:nvSpPr>
        <p:spPr>
          <a:xfrm>
            <a:off x="9114020" y="344501"/>
            <a:ext cx="1733167" cy="369332"/>
          </a:xfrm>
          <a:prstGeom prst="rect">
            <a:avLst/>
          </a:prstGeom>
          <a:noFill/>
        </p:spPr>
        <p:txBody>
          <a:bodyPr wrap="none" rtlCol="0">
            <a:spAutoFit/>
          </a:bodyPr>
          <a:lstStyle/>
          <a:p>
            <a:r>
              <a:rPr lang="fr-FR" dirty="0"/>
              <a:t>16 </a:t>
            </a:r>
            <a:r>
              <a:rPr lang="fr-FR" dirty="0" err="1"/>
              <a:t>october</a:t>
            </a:r>
            <a:r>
              <a:rPr lang="fr-FR" dirty="0"/>
              <a:t> 2025</a:t>
            </a:r>
            <a:endParaRPr lang="en-GB" dirty="0"/>
          </a:p>
        </p:txBody>
      </p:sp>
      <p:sp>
        <p:nvSpPr>
          <p:cNvPr id="10" name="Rectangle: Bevelled 9">
            <a:extLst>
              <a:ext uri="{FF2B5EF4-FFF2-40B4-BE49-F238E27FC236}">
                <a16:creationId xmlns:a16="http://schemas.microsoft.com/office/drawing/2014/main" id="{F8188F3A-FBA7-8059-5442-7E0FE24C6DD5}"/>
              </a:ext>
            </a:extLst>
          </p:cNvPr>
          <p:cNvSpPr/>
          <p:nvPr/>
        </p:nvSpPr>
        <p:spPr>
          <a:xfrm>
            <a:off x="7530776" y="3504786"/>
            <a:ext cx="3916017" cy="664368"/>
          </a:xfrm>
          <a:prstGeom prst="bevel">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Y = fuel flow kg per seconds</a:t>
            </a:r>
            <a:endParaRPr lang="en-GB" dirty="0"/>
          </a:p>
        </p:txBody>
      </p:sp>
      <p:sp>
        <p:nvSpPr>
          <p:cNvPr id="11" name="TextBox 10">
            <a:extLst>
              <a:ext uri="{FF2B5EF4-FFF2-40B4-BE49-F238E27FC236}">
                <a16:creationId xmlns:a16="http://schemas.microsoft.com/office/drawing/2014/main" id="{7B2D375F-E28C-46DC-6990-4889D94D52A8}"/>
              </a:ext>
            </a:extLst>
          </p:cNvPr>
          <p:cNvSpPr txBox="1"/>
          <p:nvPr/>
        </p:nvSpPr>
        <p:spPr>
          <a:xfrm>
            <a:off x="7755627" y="6038784"/>
            <a:ext cx="3916018" cy="369332"/>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fr-FR" dirty="0" err="1"/>
              <a:t>Make</a:t>
            </a:r>
            <a:r>
              <a:rPr lang="fr-FR" dirty="0"/>
              <a:t> the </a:t>
            </a:r>
            <a:r>
              <a:rPr lang="fr-FR" dirty="0" err="1"/>
              <a:t>val_loss</a:t>
            </a:r>
            <a:r>
              <a:rPr lang="fr-FR" dirty="0"/>
              <a:t> as </a:t>
            </a:r>
            <a:r>
              <a:rPr lang="fr-FR" dirty="0" err="1"/>
              <a:t>low</a:t>
            </a:r>
            <a:r>
              <a:rPr lang="fr-FR" dirty="0"/>
              <a:t> as possible</a:t>
            </a:r>
            <a:endParaRPr lang="en-GB" dirty="0"/>
          </a:p>
        </p:txBody>
      </p:sp>
      <p:sp>
        <p:nvSpPr>
          <p:cNvPr id="12" name="TextBox 11">
            <a:extLst>
              <a:ext uri="{FF2B5EF4-FFF2-40B4-BE49-F238E27FC236}">
                <a16:creationId xmlns:a16="http://schemas.microsoft.com/office/drawing/2014/main" id="{B8EF2C33-41EC-BA3A-E268-906856B49C98}"/>
              </a:ext>
            </a:extLst>
          </p:cNvPr>
          <p:cNvSpPr txBox="1"/>
          <p:nvPr/>
        </p:nvSpPr>
        <p:spPr>
          <a:xfrm>
            <a:off x="8256104" y="4500403"/>
            <a:ext cx="3019416" cy="92333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fr-FR" dirty="0"/>
              <a:t>All train records</a:t>
            </a:r>
          </a:p>
          <a:p>
            <a:r>
              <a:rPr lang="fr-FR" dirty="0"/>
              <a:t>133984 train fuel records</a:t>
            </a:r>
          </a:p>
          <a:p>
            <a:r>
              <a:rPr lang="en-GB" dirty="0"/>
              <a:t>11085 train flight files</a:t>
            </a:r>
          </a:p>
        </p:txBody>
      </p:sp>
    </p:spTree>
    <p:extLst>
      <p:ext uri="{BB962C8B-B14F-4D97-AF65-F5344CB8AC3E}">
        <p14:creationId xmlns:p14="http://schemas.microsoft.com/office/powerpoint/2010/main" val="32582851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9D6950-4A03-02BB-687D-56A2622B0B21}"/>
              </a:ext>
            </a:extLst>
          </p:cNvPr>
          <p:cNvSpPr>
            <a:spLocks noGrp="1"/>
          </p:cNvSpPr>
          <p:nvPr>
            <p:ph type="title"/>
          </p:nvPr>
        </p:nvSpPr>
        <p:spPr/>
        <p:txBody>
          <a:bodyPr>
            <a:normAutofit/>
          </a:bodyPr>
          <a:lstStyle/>
          <a:p>
            <a:r>
              <a:rPr lang="fr-FR" dirty="0"/>
              <a:t>Do not</a:t>
            </a:r>
            <a:endParaRPr lang="en-GB" dirty="0"/>
          </a:p>
        </p:txBody>
      </p:sp>
      <p:sp>
        <p:nvSpPr>
          <p:cNvPr id="3" name="Title 1">
            <a:extLst>
              <a:ext uri="{FF2B5EF4-FFF2-40B4-BE49-F238E27FC236}">
                <a16:creationId xmlns:a16="http://schemas.microsoft.com/office/drawing/2014/main" id="{B30C2A9C-2213-CFE5-52EC-BD83464A759F}"/>
              </a:ext>
            </a:extLst>
          </p:cNvPr>
          <p:cNvSpPr txBox="1">
            <a:spLocks/>
          </p:cNvSpPr>
          <p:nvPr/>
        </p:nvSpPr>
        <p:spPr>
          <a:xfrm>
            <a:off x="638721" y="2395537"/>
            <a:ext cx="10691265" cy="1307592"/>
          </a:xfrm>
          <a:prstGeom prst="rect">
            <a:avLst/>
          </a:prstGeom>
        </p:spPr>
        <p:txBody>
          <a:bodyPr vert="horz" lIns="91440" tIns="45720" rIns="91440" bIns="45720" rtlCol="0" anchor="t">
            <a:normAutofit fontScale="70000" lnSpcReduction="20000"/>
          </a:bodyPr>
          <a:lstStyle>
            <a:lvl1pPr algn="l" defTabSz="914400" rtl="0" eaLnBrk="1" latinLnBrk="0" hangingPunct="1">
              <a:lnSpc>
                <a:spcPct val="100000"/>
              </a:lnSpc>
              <a:spcBef>
                <a:spcPct val="0"/>
              </a:spcBef>
              <a:buNone/>
              <a:defRPr sz="4000" kern="1200" cap="all" spc="30" baseline="0">
                <a:solidFill>
                  <a:schemeClr val="tx1"/>
                </a:solidFill>
                <a:latin typeface="+mj-lt"/>
                <a:ea typeface="+mj-ea"/>
                <a:cs typeface="+mj-cs"/>
              </a:defRPr>
            </a:lvl1pPr>
          </a:lstStyle>
          <a:p>
            <a:r>
              <a:rPr lang="en-GB" dirty="0"/>
              <a:t>You </a:t>
            </a:r>
            <a:r>
              <a:rPr lang="en-GB" b="1" dirty="0"/>
              <a:t>do not</a:t>
            </a:r>
            <a:r>
              <a:rPr lang="en-GB" dirty="0"/>
              <a:t> need to scale the Y of train data as the algorithm or model will set the parameter values to get least Cost (error), that is k {Y (output)-Y (original)} anyway.</a:t>
            </a:r>
          </a:p>
        </p:txBody>
      </p:sp>
    </p:spTree>
    <p:extLst>
      <p:ext uri="{BB962C8B-B14F-4D97-AF65-F5344CB8AC3E}">
        <p14:creationId xmlns:p14="http://schemas.microsoft.com/office/powerpoint/2010/main" val="42110924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EF91BC-F0DA-DD0D-6A1F-984538A7C80B}"/>
              </a:ext>
            </a:extLst>
          </p:cNvPr>
          <p:cNvSpPr>
            <a:spLocks noGrp="1"/>
          </p:cNvSpPr>
          <p:nvPr>
            <p:ph type="title"/>
          </p:nvPr>
        </p:nvSpPr>
        <p:spPr/>
        <p:txBody>
          <a:bodyPr/>
          <a:lstStyle/>
          <a:p>
            <a:r>
              <a:rPr lang="en-US" dirty="0"/>
              <a:t>25 October 2025</a:t>
            </a:r>
          </a:p>
        </p:txBody>
      </p:sp>
      <p:sp>
        <p:nvSpPr>
          <p:cNvPr id="3" name="Content Placeholder 2">
            <a:extLst>
              <a:ext uri="{FF2B5EF4-FFF2-40B4-BE49-F238E27FC236}">
                <a16:creationId xmlns:a16="http://schemas.microsoft.com/office/drawing/2014/main" id="{EF973318-6B0D-586F-D290-49CF1352CE57}"/>
              </a:ext>
            </a:extLst>
          </p:cNvPr>
          <p:cNvSpPr>
            <a:spLocks noGrp="1"/>
          </p:cNvSpPr>
          <p:nvPr>
            <p:ph idx="1"/>
          </p:nvPr>
        </p:nvSpPr>
        <p:spPr>
          <a:xfrm>
            <a:off x="512420" y="1769806"/>
            <a:ext cx="10978945" cy="4329733"/>
          </a:xfrm>
        </p:spPr>
        <p:txBody>
          <a:bodyPr>
            <a:normAutofit fontScale="77500" lnSpcReduction="20000"/>
          </a:bodyPr>
          <a:lstStyle/>
          <a:p>
            <a:r>
              <a:rPr lang="en-US" dirty="0"/>
              <a:t>Input to the modeling</a:t>
            </a:r>
          </a:p>
          <a:p>
            <a:r>
              <a:rPr lang="en-GB" dirty="0"/>
              <a:t>Train-&gt; ['</a:t>
            </a:r>
            <a:r>
              <a:rPr lang="en-GB" dirty="0" err="1"/>
              <a:t>time_diff_seconds</a:t>
            </a:r>
            <a:r>
              <a:rPr lang="en-GB" sz="2100" b="1" dirty="0"/>
              <a:t>', '</a:t>
            </a:r>
            <a:r>
              <a:rPr lang="en-GB" sz="2100" b="1" dirty="0" err="1"/>
              <a:t>fuel_flow_kg_sec</a:t>
            </a:r>
            <a:r>
              <a:rPr lang="en-GB" sz="2100" b="1" dirty="0"/>
              <a:t>', </a:t>
            </a:r>
            <a:r>
              <a:rPr lang="en-GB" dirty="0"/>
              <a:t>'</a:t>
            </a:r>
            <a:r>
              <a:rPr lang="en-GB" dirty="0" err="1"/>
              <a:t>aircraft_latitude_at_fuel_start</a:t>
            </a:r>
            <a:r>
              <a:rPr lang="en-GB" dirty="0"/>
              <a:t>', '</a:t>
            </a:r>
            <a:r>
              <a:rPr lang="en-GB" dirty="0" err="1"/>
              <a:t>aircraft_longitude_at_fuel_start</a:t>
            </a:r>
            <a:r>
              <a:rPr lang="en-GB" dirty="0"/>
              <a:t>', '</a:t>
            </a:r>
            <a:r>
              <a:rPr lang="en-GB" dirty="0" err="1"/>
              <a:t>aircraft_latitude_at_fuel_end</a:t>
            </a:r>
            <a:r>
              <a:rPr lang="en-GB" dirty="0"/>
              <a:t>', '</a:t>
            </a:r>
            <a:r>
              <a:rPr lang="en-GB" dirty="0" err="1"/>
              <a:t>aircraft_longitude_at_fuel_end</a:t>
            </a:r>
            <a:r>
              <a:rPr lang="en-GB" dirty="0"/>
              <a:t>', '</a:t>
            </a:r>
            <a:r>
              <a:rPr lang="en-GB" dirty="0" err="1"/>
              <a:t>aircraft_distance_flown_Nm</a:t>
            </a:r>
            <a:r>
              <a:rPr lang="en-GB" dirty="0"/>
              <a:t>', '</a:t>
            </a:r>
            <a:r>
              <a:rPr lang="en-GB" dirty="0" err="1"/>
              <a:t>aircraft_altitude_ft_at_fuel_start</a:t>
            </a:r>
            <a:r>
              <a:rPr lang="en-GB" dirty="0"/>
              <a:t>', '</a:t>
            </a:r>
            <a:r>
              <a:rPr lang="en-GB" dirty="0" err="1"/>
              <a:t>aircraft_altitude_ft_at_fuel_end</a:t>
            </a:r>
            <a:r>
              <a:rPr lang="en-GB" dirty="0"/>
              <a:t>', '</a:t>
            </a:r>
            <a:r>
              <a:rPr lang="en-GB" dirty="0" err="1"/>
              <a:t>aircraft_computed_vertical_rate_ft_min</a:t>
            </a:r>
            <a:r>
              <a:rPr lang="en-GB" dirty="0"/>
              <a:t>', '</a:t>
            </a:r>
            <a:r>
              <a:rPr lang="en-GB" dirty="0" err="1"/>
              <a:t>aircraft_groundspeed_kt_at_fuel_start</a:t>
            </a:r>
            <a:r>
              <a:rPr lang="en-GB" dirty="0"/>
              <a:t>', '</a:t>
            </a:r>
            <a:r>
              <a:rPr lang="en-GB" dirty="0" err="1"/>
              <a:t>aircraft_groundspeed_kt_at_fuel_end</a:t>
            </a:r>
            <a:r>
              <a:rPr lang="en-GB" dirty="0"/>
              <a:t>', '</a:t>
            </a:r>
            <a:r>
              <a:rPr lang="en-GB" dirty="0" err="1"/>
              <a:t>aircraft_track_angle_deg_at_fuel_start</a:t>
            </a:r>
            <a:r>
              <a:rPr lang="en-GB" dirty="0"/>
              <a:t>', '</a:t>
            </a:r>
            <a:r>
              <a:rPr lang="en-GB" dirty="0" err="1"/>
              <a:t>aircraft_track_angle_deg_at_fuel_end</a:t>
            </a:r>
            <a:r>
              <a:rPr lang="en-GB" dirty="0"/>
              <a:t>', '</a:t>
            </a:r>
            <a:r>
              <a:rPr lang="en-GB" dirty="0" err="1"/>
              <a:t>aircraft_vertical_rate_ft_min_at_fuel_start</a:t>
            </a:r>
            <a:r>
              <a:rPr lang="en-GB" dirty="0"/>
              <a:t>', '</a:t>
            </a:r>
            <a:r>
              <a:rPr lang="en-GB" dirty="0" err="1"/>
              <a:t>aircraft_vertical_rate_ft_min_at_fuel_end</a:t>
            </a:r>
            <a:r>
              <a:rPr lang="en-GB" dirty="0"/>
              <a:t>', '</a:t>
            </a:r>
            <a:r>
              <a:rPr lang="en-GB" dirty="0" err="1"/>
              <a:t>origin_elevation_feet</a:t>
            </a:r>
            <a:r>
              <a:rPr lang="en-GB" dirty="0"/>
              <a:t>', '</a:t>
            </a:r>
            <a:r>
              <a:rPr lang="en-GB" dirty="0" err="1"/>
              <a:t>destination_elevation_feet</a:t>
            </a:r>
            <a:r>
              <a:rPr lang="en-GB" dirty="0"/>
              <a:t>', '</a:t>
            </a:r>
            <a:r>
              <a:rPr lang="en-GB" dirty="0" err="1"/>
              <a:t>flight_distance_Nm</a:t>
            </a:r>
            <a:r>
              <a:rPr lang="en-GB" dirty="0"/>
              <a:t>', '</a:t>
            </a:r>
            <a:r>
              <a:rPr lang="en-GB" dirty="0" err="1"/>
              <a:t>flight_duration_sec</a:t>
            </a:r>
            <a:r>
              <a:rPr lang="en-GB" dirty="0"/>
              <a:t>’]</a:t>
            </a:r>
          </a:p>
          <a:p>
            <a:r>
              <a:rPr lang="en-GB" dirty="0"/>
              <a:t>Rank -&gt; ['</a:t>
            </a:r>
            <a:r>
              <a:rPr lang="en-GB" dirty="0" err="1"/>
              <a:t>time_diff_seconds</a:t>
            </a:r>
            <a:r>
              <a:rPr lang="en-GB" dirty="0"/>
              <a:t>', '</a:t>
            </a:r>
            <a:r>
              <a:rPr lang="en-GB" dirty="0" err="1"/>
              <a:t>aircraft_latitude_at_fuel_start</a:t>
            </a:r>
            <a:r>
              <a:rPr lang="en-GB" dirty="0"/>
              <a:t>', '</a:t>
            </a:r>
            <a:r>
              <a:rPr lang="en-GB" dirty="0" err="1"/>
              <a:t>aircraft_longitude_at_fuel_start</a:t>
            </a:r>
            <a:r>
              <a:rPr lang="en-GB" dirty="0"/>
              <a:t>', '</a:t>
            </a:r>
            <a:r>
              <a:rPr lang="en-GB" dirty="0" err="1"/>
              <a:t>aircraft_latitude_at_fuel_end</a:t>
            </a:r>
            <a:r>
              <a:rPr lang="en-GB" dirty="0"/>
              <a:t>', '</a:t>
            </a:r>
            <a:r>
              <a:rPr lang="en-GB" dirty="0" err="1"/>
              <a:t>aircraft_longitude_at_fuel_end</a:t>
            </a:r>
            <a:r>
              <a:rPr lang="en-GB" dirty="0"/>
              <a:t>', '</a:t>
            </a:r>
            <a:r>
              <a:rPr lang="en-GB" dirty="0" err="1"/>
              <a:t>aircraft_distance_flown_Nm</a:t>
            </a:r>
            <a:r>
              <a:rPr lang="en-GB" dirty="0"/>
              <a:t>', '</a:t>
            </a:r>
            <a:r>
              <a:rPr lang="en-GB" dirty="0" err="1"/>
              <a:t>aircraft_altitude_ft_at_fuel_start</a:t>
            </a:r>
            <a:r>
              <a:rPr lang="en-GB" dirty="0"/>
              <a:t>', '</a:t>
            </a:r>
            <a:r>
              <a:rPr lang="en-GB" dirty="0" err="1"/>
              <a:t>aircraft_altitude_ft_at_fuel_end</a:t>
            </a:r>
            <a:r>
              <a:rPr lang="en-GB" dirty="0"/>
              <a:t>', '</a:t>
            </a:r>
            <a:r>
              <a:rPr lang="en-GB" dirty="0" err="1"/>
              <a:t>aircraft_computed_vertical_rate_ft_min</a:t>
            </a:r>
            <a:r>
              <a:rPr lang="en-GB" dirty="0"/>
              <a:t>', '</a:t>
            </a:r>
            <a:r>
              <a:rPr lang="en-GB" dirty="0" err="1"/>
              <a:t>aircraft_groundspeed_kt_at_fuel_start</a:t>
            </a:r>
            <a:r>
              <a:rPr lang="en-GB" dirty="0"/>
              <a:t>', '</a:t>
            </a:r>
            <a:r>
              <a:rPr lang="en-GB" dirty="0" err="1"/>
              <a:t>aircraft_groundspeed_kt_at_fuel_end</a:t>
            </a:r>
            <a:r>
              <a:rPr lang="en-GB" dirty="0"/>
              <a:t>', '</a:t>
            </a:r>
            <a:r>
              <a:rPr lang="en-GB" dirty="0" err="1"/>
              <a:t>aircraft_track_angle_deg_at_fuel_start</a:t>
            </a:r>
            <a:r>
              <a:rPr lang="en-GB" dirty="0"/>
              <a:t>', '</a:t>
            </a:r>
            <a:r>
              <a:rPr lang="en-GB" dirty="0" err="1"/>
              <a:t>aircraft_track_angle_deg_at_fuel_end</a:t>
            </a:r>
            <a:r>
              <a:rPr lang="en-GB" dirty="0"/>
              <a:t>', '</a:t>
            </a:r>
            <a:r>
              <a:rPr lang="en-GB" dirty="0" err="1"/>
              <a:t>aircraft_vertical_rate_ft_min_at_fuel_start</a:t>
            </a:r>
            <a:r>
              <a:rPr lang="en-GB" dirty="0"/>
              <a:t>', '</a:t>
            </a:r>
            <a:r>
              <a:rPr lang="en-GB" dirty="0" err="1"/>
              <a:t>aircraft_vertical_rate_ft_min_at_fuel_end</a:t>
            </a:r>
            <a:r>
              <a:rPr lang="en-GB" dirty="0"/>
              <a:t>', '</a:t>
            </a:r>
            <a:r>
              <a:rPr lang="en-GB" dirty="0" err="1"/>
              <a:t>origin_elevation_feet</a:t>
            </a:r>
            <a:r>
              <a:rPr lang="en-GB" dirty="0"/>
              <a:t>', '</a:t>
            </a:r>
            <a:r>
              <a:rPr lang="en-GB" dirty="0" err="1"/>
              <a:t>destination_elevation_feet</a:t>
            </a:r>
            <a:r>
              <a:rPr lang="en-GB" dirty="0"/>
              <a:t>', '</a:t>
            </a:r>
            <a:r>
              <a:rPr lang="en-GB" dirty="0" err="1"/>
              <a:t>flight_distance_Nm</a:t>
            </a:r>
            <a:r>
              <a:rPr lang="en-GB" dirty="0"/>
              <a:t>', '</a:t>
            </a:r>
            <a:r>
              <a:rPr lang="en-GB" dirty="0" err="1"/>
              <a:t>flight_duration_sec</a:t>
            </a:r>
            <a:r>
              <a:rPr lang="en-GB" dirty="0"/>
              <a:t>']</a:t>
            </a:r>
          </a:p>
          <a:p>
            <a:br>
              <a:rPr lang="en-GB" dirty="0"/>
            </a:br>
            <a:endParaRPr lang="en-GB" dirty="0"/>
          </a:p>
          <a:p>
            <a:endParaRPr lang="en-US" dirty="0"/>
          </a:p>
        </p:txBody>
      </p:sp>
    </p:spTree>
    <p:extLst>
      <p:ext uri="{BB962C8B-B14F-4D97-AF65-F5344CB8AC3E}">
        <p14:creationId xmlns:p14="http://schemas.microsoft.com/office/powerpoint/2010/main" val="39127616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9BDF38-1448-BFEE-F3FC-51DEEA0C56D7}"/>
              </a:ext>
            </a:extLst>
          </p:cNvPr>
          <p:cNvSpPr>
            <a:spLocks noGrp="1"/>
          </p:cNvSpPr>
          <p:nvPr>
            <p:ph type="title"/>
          </p:nvPr>
        </p:nvSpPr>
        <p:spPr/>
        <p:txBody>
          <a:bodyPr/>
          <a:lstStyle/>
          <a:p>
            <a:r>
              <a:rPr lang="en-US" dirty="0"/>
              <a:t>missing</a:t>
            </a:r>
          </a:p>
        </p:txBody>
      </p:sp>
      <p:sp>
        <p:nvSpPr>
          <p:cNvPr id="3" name="Content Placeholder 2">
            <a:extLst>
              <a:ext uri="{FF2B5EF4-FFF2-40B4-BE49-F238E27FC236}">
                <a16:creationId xmlns:a16="http://schemas.microsoft.com/office/drawing/2014/main" id="{3A67C13F-6F37-56B4-9A2A-28C2F35CD88B}"/>
              </a:ext>
            </a:extLst>
          </p:cNvPr>
          <p:cNvSpPr>
            <a:spLocks noGrp="1"/>
          </p:cNvSpPr>
          <p:nvPr>
            <p:ph idx="1"/>
          </p:nvPr>
        </p:nvSpPr>
        <p:spPr/>
        <p:txBody>
          <a:bodyPr/>
          <a:lstStyle/>
          <a:p>
            <a:r>
              <a:rPr lang="en-US" dirty="0"/>
              <a:t>Date of the flight -&gt; year, month, day in the year</a:t>
            </a:r>
          </a:p>
          <a:p>
            <a:r>
              <a:rPr lang="en-US" dirty="0"/>
              <a:t>Fuel burn relative start to takeoff</a:t>
            </a:r>
          </a:p>
          <a:p>
            <a:r>
              <a:rPr lang="en-US" dirty="0"/>
              <a:t>Fuel burn relative end to takeoff</a:t>
            </a:r>
          </a:p>
          <a:p>
            <a:r>
              <a:rPr lang="en-US" dirty="0"/>
              <a:t>Fuel burn relative end to landed</a:t>
            </a:r>
          </a:p>
          <a:p>
            <a:r>
              <a:rPr lang="en-US" dirty="0"/>
              <a:t>Mach</a:t>
            </a:r>
          </a:p>
          <a:p>
            <a:r>
              <a:rPr lang="en-US" dirty="0"/>
              <a:t>CAS </a:t>
            </a:r>
          </a:p>
          <a:p>
            <a:r>
              <a:rPr lang="en-US" dirty="0"/>
              <a:t>TAS</a:t>
            </a:r>
          </a:p>
          <a:p>
            <a:r>
              <a:rPr lang="en-US"/>
              <a:t>Aircrafts data</a:t>
            </a:r>
            <a:endParaRPr lang="en-US" dirty="0"/>
          </a:p>
        </p:txBody>
      </p:sp>
    </p:spTree>
    <p:extLst>
      <p:ext uri="{BB962C8B-B14F-4D97-AF65-F5344CB8AC3E}">
        <p14:creationId xmlns:p14="http://schemas.microsoft.com/office/powerpoint/2010/main" val="6846749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5FBA5F-B378-8BDC-8A71-DCC0EE4A6592}"/>
              </a:ext>
            </a:extLst>
          </p:cNvPr>
          <p:cNvSpPr>
            <a:spLocks noGrp="1"/>
          </p:cNvSpPr>
          <p:nvPr>
            <p:ph type="title"/>
          </p:nvPr>
        </p:nvSpPr>
        <p:spPr/>
        <p:txBody>
          <a:bodyPr/>
          <a:lstStyle/>
          <a:p>
            <a:r>
              <a:rPr lang="fr-FR" dirty="0" err="1"/>
              <a:t>steps</a:t>
            </a:r>
            <a:endParaRPr lang="en-GB" dirty="0"/>
          </a:p>
        </p:txBody>
      </p:sp>
      <p:graphicFrame>
        <p:nvGraphicFramePr>
          <p:cNvPr id="3" name="Diagram 2">
            <a:extLst>
              <a:ext uri="{FF2B5EF4-FFF2-40B4-BE49-F238E27FC236}">
                <a16:creationId xmlns:a16="http://schemas.microsoft.com/office/drawing/2014/main" id="{C6DEC4B2-035B-FCF7-AEA3-67F665400264}"/>
              </a:ext>
            </a:extLst>
          </p:cNvPr>
          <p:cNvGraphicFramePr/>
          <p:nvPr>
            <p:extLst>
              <p:ext uri="{D42A27DB-BD31-4B8C-83A1-F6EECF244321}">
                <p14:modId xmlns:p14="http://schemas.microsoft.com/office/powerpoint/2010/main" val="25572005"/>
              </p:ext>
            </p:extLst>
          </p:nvPr>
        </p:nvGraphicFramePr>
        <p:xfrm>
          <a:off x="636104" y="719666"/>
          <a:ext cx="10755796"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extBox 3">
            <a:extLst>
              <a:ext uri="{FF2B5EF4-FFF2-40B4-BE49-F238E27FC236}">
                <a16:creationId xmlns:a16="http://schemas.microsoft.com/office/drawing/2014/main" id="{A252F40C-AB3D-C08B-678A-A9F5D7F499A1}"/>
              </a:ext>
            </a:extLst>
          </p:cNvPr>
          <p:cNvSpPr txBox="1"/>
          <p:nvPr/>
        </p:nvSpPr>
        <p:spPr>
          <a:xfrm>
            <a:off x="4303643" y="4862094"/>
            <a:ext cx="3584713" cy="1077218"/>
          </a:xfrm>
          <a:prstGeom prst="rect">
            <a:avLst/>
          </a:prstGeom>
          <a:noFill/>
        </p:spPr>
        <p:txBody>
          <a:bodyPr wrap="square" rtlCol="0">
            <a:spAutoFit/>
          </a:bodyPr>
          <a:lstStyle/>
          <a:p>
            <a:r>
              <a:rPr lang="fr-FR" sz="1600" dirty="0"/>
              <a:t>Use fuel start end relative </a:t>
            </a:r>
            <a:r>
              <a:rPr lang="fr-FR" sz="1600" dirty="0" err="1"/>
              <a:t>stamp</a:t>
            </a:r>
            <a:r>
              <a:rPr lang="fr-FR" sz="1600" dirty="0"/>
              <a:t> to </a:t>
            </a:r>
            <a:r>
              <a:rPr lang="fr-FR" sz="1600" dirty="0" err="1"/>
              <a:t>link</a:t>
            </a:r>
            <a:r>
              <a:rPr lang="fr-FR" sz="1600" dirty="0"/>
              <a:t> </a:t>
            </a:r>
            <a:r>
              <a:rPr lang="fr-FR" sz="1600" dirty="0" err="1"/>
              <a:t>with</a:t>
            </a:r>
            <a:r>
              <a:rPr lang="fr-FR" sz="1600" dirty="0"/>
              <a:t> flight record timestamp</a:t>
            </a:r>
          </a:p>
          <a:p>
            <a:r>
              <a:rPr lang="fr-FR" sz="1600" dirty="0"/>
              <a:t>Timestamp </a:t>
            </a:r>
            <a:r>
              <a:rPr lang="fr-FR" sz="1600" dirty="0" err="1"/>
              <a:t>inside</a:t>
            </a:r>
            <a:r>
              <a:rPr lang="fr-FR" sz="1600" dirty="0"/>
              <a:t> start – end of fuel record</a:t>
            </a:r>
            <a:endParaRPr lang="en-GB" sz="1600" dirty="0"/>
          </a:p>
        </p:txBody>
      </p:sp>
      <p:sp>
        <p:nvSpPr>
          <p:cNvPr id="5" name="TextBox 4">
            <a:extLst>
              <a:ext uri="{FF2B5EF4-FFF2-40B4-BE49-F238E27FC236}">
                <a16:creationId xmlns:a16="http://schemas.microsoft.com/office/drawing/2014/main" id="{A5B69DEF-CE99-03F8-3A07-4AD3ADB83FA9}"/>
              </a:ext>
            </a:extLst>
          </p:cNvPr>
          <p:cNvSpPr txBox="1"/>
          <p:nvPr/>
        </p:nvSpPr>
        <p:spPr>
          <a:xfrm>
            <a:off x="636932" y="1721104"/>
            <a:ext cx="3584713" cy="338554"/>
          </a:xfrm>
          <a:prstGeom prst="rect">
            <a:avLst/>
          </a:prstGeom>
          <a:noFill/>
        </p:spPr>
        <p:txBody>
          <a:bodyPr wrap="square" rtlCol="0">
            <a:spAutoFit/>
          </a:bodyPr>
          <a:lstStyle/>
          <a:p>
            <a:r>
              <a:rPr lang="fr-FR" sz="1600" dirty="0" err="1"/>
              <a:t>Compute</a:t>
            </a:r>
            <a:r>
              <a:rPr lang="fr-FR" sz="1600" dirty="0"/>
              <a:t> fuel flow kg per seconds</a:t>
            </a:r>
            <a:endParaRPr lang="en-GB" sz="1600" dirty="0"/>
          </a:p>
        </p:txBody>
      </p:sp>
      <p:sp>
        <p:nvSpPr>
          <p:cNvPr id="6" name="TextBox 5">
            <a:extLst>
              <a:ext uri="{FF2B5EF4-FFF2-40B4-BE49-F238E27FC236}">
                <a16:creationId xmlns:a16="http://schemas.microsoft.com/office/drawing/2014/main" id="{B46D45C7-56A4-BD95-257F-E610125BBC0D}"/>
              </a:ext>
            </a:extLst>
          </p:cNvPr>
          <p:cNvSpPr txBox="1"/>
          <p:nvPr/>
        </p:nvSpPr>
        <p:spPr>
          <a:xfrm>
            <a:off x="800100" y="4825538"/>
            <a:ext cx="3584713" cy="584775"/>
          </a:xfrm>
          <a:prstGeom prst="rect">
            <a:avLst/>
          </a:prstGeom>
          <a:noFill/>
        </p:spPr>
        <p:txBody>
          <a:bodyPr wrap="square" rtlCol="0">
            <a:spAutoFit/>
          </a:bodyPr>
          <a:lstStyle/>
          <a:p>
            <a:r>
              <a:rPr lang="fr-FR" sz="1600" dirty="0" err="1"/>
              <a:t>Compute</a:t>
            </a:r>
            <a:r>
              <a:rPr lang="fr-FR" sz="1600" dirty="0"/>
              <a:t> flight distance (Nm)</a:t>
            </a:r>
          </a:p>
          <a:p>
            <a:r>
              <a:rPr lang="fr-FR" sz="1600" dirty="0" err="1"/>
              <a:t>Compute</a:t>
            </a:r>
            <a:r>
              <a:rPr lang="fr-FR" sz="1600" dirty="0"/>
              <a:t> flight duration (seconds)</a:t>
            </a:r>
            <a:endParaRPr lang="en-GB" sz="1600" dirty="0"/>
          </a:p>
        </p:txBody>
      </p:sp>
      <p:sp>
        <p:nvSpPr>
          <p:cNvPr id="7" name="TextBox 6">
            <a:extLst>
              <a:ext uri="{FF2B5EF4-FFF2-40B4-BE49-F238E27FC236}">
                <a16:creationId xmlns:a16="http://schemas.microsoft.com/office/drawing/2014/main" id="{DD0BF4DF-99DF-73B8-CACE-62CF391DF37F}"/>
              </a:ext>
            </a:extLst>
          </p:cNvPr>
          <p:cNvSpPr txBox="1"/>
          <p:nvPr/>
        </p:nvSpPr>
        <p:spPr>
          <a:xfrm>
            <a:off x="6178000" y="1721104"/>
            <a:ext cx="3584713" cy="584775"/>
          </a:xfrm>
          <a:prstGeom prst="rect">
            <a:avLst/>
          </a:prstGeom>
          <a:noFill/>
        </p:spPr>
        <p:txBody>
          <a:bodyPr wrap="square" rtlCol="0">
            <a:spAutoFit/>
          </a:bodyPr>
          <a:lstStyle/>
          <a:p>
            <a:r>
              <a:rPr lang="fr-FR" sz="1600" dirty="0"/>
              <a:t>Encode </a:t>
            </a:r>
            <a:r>
              <a:rPr lang="fr-FR" sz="1600" dirty="0" err="1"/>
              <a:t>aircraft_icao_code</a:t>
            </a:r>
            <a:endParaRPr lang="fr-FR" sz="1600" dirty="0"/>
          </a:p>
          <a:p>
            <a:r>
              <a:rPr lang="fr-FR" sz="1600" dirty="0" err="1"/>
              <a:t>Scale</a:t>
            </a:r>
            <a:r>
              <a:rPr lang="fr-FR" sz="1600" dirty="0"/>
              <a:t> all </a:t>
            </a:r>
            <a:r>
              <a:rPr lang="fr-FR" sz="1600" dirty="0" err="1"/>
              <a:t>columns</a:t>
            </a:r>
            <a:endParaRPr lang="en-GB" sz="1600" dirty="0"/>
          </a:p>
        </p:txBody>
      </p:sp>
    </p:spTree>
    <p:extLst>
      <p:ext uri="{BB962C8B-B14F-4D97-AF65-F5344CB8AC3E}">
        <p14:creationId xmlns:p14="http://schemas.microsoft.com/office/powerpoint/2010/main" val="9393185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C4000C-107D-7FAC-7389-73DBCAC2C58B}"/>
              </a:ext>
            </a:extLst>
          </p:cNvPr>
          <p:cNvSpPr>
            <a:spLocks noGrp="1"/>
          </p:cNvSpPr>
          <p:nvPr>
            <p:ph type="title"/>
          </p:nvPr>
        </p:nvSpPr>
        <p:spPr/>
        <p:txBody>
          <a:bodyPr/>
          <a:lstStyle/>
          <a:p>
            <a:r>
              <a:rPr lang="en-US" dirty="0"/>
              <a:t>Flight file with issues</a:t>
            </a:r>
          </a:p>
        </p:txBody>
      </p:sp>
      <p:sp>
        <p:nvSpPr>
          <p:cNvPr id="3" name="Content Placeholder 2">
            <a:extLst>
              <a:ext uri="{FF2B5EF4-FFF2-40B4-BE49-F238E27FC236}">
                <a16:creationId xmlns:a16="http://schemas.microsoft.com/office/drawing/2014/main" id="{8A7A4552-AFDE-9864-0755-CE95A5CE2AD3}"/>
              </a:ext>
            </a:extLst>
          </p:cNvPr>
          <p:cNvSpPr>
            <a:spLocks noGrp="1"/>
          </p:cNvSpPr>
          <p:nvPr>
            <p:ph idx="1"/>
          </p:nvPr>
        </p:nvSpPr>
        <p:spPr/>
        <p:txBody>
          <a:bodyPr/>
          <a:lstStyle/>
          <a:p>
            <a:r>
              <a:rPr lang="en-GB" dirty="0"/>
              <a:t>Parquet file &lt;&lt;C:\Users\</a:t>
            </a:r>
            <a:r>
              <a:rPr lang="en-GB" dirty="0" err="1"/>
              <a:t>rober</a:t>
            </a:r>
            <a:r>
              <a:rPr lang="en-GB" dirty="0"/>
              <a:t>\git\PRCdataChallenge2025\Data-Download-</a:t>
            </a:r>
            <a:r>
              <a:rPr lang="en-GB" dirty="0" err="1"/>
              <a:t>OpenSkyNetwork</a:t>
            </a:r>
            <a:r>
              <a:rPr lang="en-GB" dirty="0"/>
              <a:t>\competition-rank-data\prc806717600.parquet&gt;</a:t>
            </a:r>
            <a:endParaRPr lang="en-US" dirty="0"/>
          </a:p>
        </p:txBody>
      </p:sp>
    </p:spTree>
    <p:extLst>
      <p:ext uri="{BB962C8B-B14F-4D97-AF65-F5344CB8AC3E}">
        <p14:creationId xmlns:p14="http://schemas.microsoft.com/office/powerpoint/2010/main" val="33442994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3E93247-6229-44AB-A550-739E971E6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FC3AC67-C1E7-3BF2-A9BA-2C27E8ED3447}"/>
              </a:ext>
            </a:extLst>
          </p:cNvPr>
          <p:cNvSpPr>
            <a:spLocks noGrp="1"/>
          </p:cNvSpPr>
          <p:nvPr>
            <p:ph type="ctrTitle"/>
          </p:nvPr>
        </p:nvSpPr>
        <p:spPr>
          <a:xfrm>
            <a:off x="703400" y="899025"/>
            <a:ext cx="4917754" cy="3792926"/>
          </a:xfrm>
        </p:spPr>
        <p:txBody>
          <a:bodyPr>
            <a:normAutofit/>
          </a:bodyPr>
          <a:lstStyle/>
          <a:p>
            <a:pPr>
              <a:lnSpc>
                <a:spcPct val="90000"/>
              </a:lnSpc>
            </a:pPr>
            <a:r>
              <a:rPr lang="en-GB" sz="4100"/>
              <a:t>Leveraging TensorFlow for Regression Problems: Techniques and Applications</a:t>
            </a:r>
          </a:p>
        </p:txBody>
      </p:sp>
      <p:sp>
        <p:nvSpPr>
          <p:cNvPr id="3" name="Subtitle 2">
            <a:extLst>
              <a:ext uri="{FF2B5EF4-FFF2-40B4-BE49-F238E27FC236}">
                <a16:creationId xmlns:a16="http://schemas.microsoft.com/office/drawing/2014/main" id="{4665BDF1-F4F8-0A6F-D027-32D0D702818C}"/>
              </a:ext>
            </a:extLst>
          </p:cNvPr>
          <p:cNvSpPr>
            <a:spLocks noGrp="1"/>
          </p:cNvSpPr>
          <p:nvPr>
            <p:ph type="subTitle" idx="1"/>
          </p:nvPr>
        </p:nvSpPr>
        <p:spPr>
          <a:xfrm>
            <a:off x="721688" y="4778479"/>
            <a:ext cx="4435882" cy="1101160"/>
          </a:xfrm>
        </p:spPr>
        <p:txBody>
          <a:bodyPr>
            <a:normAutofit/>
          </a:bodyPr>
          <a:lstStyle/>
          <a:p>
            <a:r>
              <a:rPr lang="en-GB"/>
              <a:t>Exploring tools and methods to improve regression modeling</a:t>
            </a:r>
          </a:p>
        </p:txBody>
      </p:sp>
      <p:cxnSp>
        <p:nvCxnSpPr>
          <p:cNvPr id="11" name="Straight Connector 10">
            <a:extLst>
              <a:ext uri="{FF2B5EF4-FFF2-40B4-BE49-F238E27FC236}">
                <a16:creationId xmlns:a16="http://schemas.microsoft.com/office/drawing/2014/main" id="{EE2E603F-4A95-4FE8-BB06-211DFD75DB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4768136"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BF2B36B-4D1C-9E0A-B17B-23D805AECA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34100"/>
            <a:ext cx="476813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4" name="Picture 3" descr="Internet of Things Concept">
            <a:extLst>
              <a:ext uri="{FF2B5EF4-FFF2-40B4-BE49-F238E27FC236}">
                <a16:creationId xmlns:a16="http://schemas.microsoft.com/office/drawing/2014/main" id="{F6A8D83E-0B73-4D22-BD8B-5A929749EA5A}"/>
              </a:ext>
            </a:extLst>
          </p:cNvPr>
          <p:cNvPicPr>
            <a:picLocks noChangeAspect="1"/>
          </p:cNvPicPr>
          <p:nvPr/>
        </p:nvPicPr>
        <p:blipFill>
          <a:blip r:embed="rId3"/>
          <a:srcRect l="13409" r="21886"/>
          <a:stretch>
            <a:fillRect/>
          </a:stretch>
        </p:blipFill>
        <p:spPr>
          <a:xfrm>
            <a:off x="6217920" y="723901"/>
            <a:ext cx="5244454" cy="5410200"/>
          </a:xfrm>
          <a:prstGeom prst="rect">
            <a:avLst/>
          </a:prstGeom>
        </p:spPr>
      </p:pic>
    </p:spTree>
    <p:extLst>
      <p:ext uri="{BB962C8B-B14F-4D97-AF65-F5344CB8AC3E}">
        <p14:creationId xmlns:p14="http://schemas.microsoft.com/office/powerpoint/2010/main" val="1613691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400"/>
                                        <p:tgtEl>
                                          <p:spTgt spid="3">
                                            <p:txEl>
                                              <p:pRg st="0" end="0"/>
                                            </p:txEl>
                                          </p:spTgt>
                                        </p:tgtEl>
                                      </p:cBhvr>
                                    </p:animEffect>
                                  </p:childTnLst>
                                </p:cTn>
                              </p:par>
                              <p:par>
                                <p:cTn id="11" presetID="10" presetClass="entr" presetSubtype="0" fill="hold" grpId="1" nodeType="withEffect">
                                  <p:stCondLst>
                                    <p:cond delay="250"/>
                                  </p:stCondLst>
                                  <p:iterate type="lt">
                                    <p:tmPct val="10000"/>
                                  </p:iterate>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3" grpId="1"/>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889195B-639A-BF76-B13C-B43027E2E708}"/>
              </a:ext>
            </a:extLst>
          </p:cNvPr>
          <p:cNvSpPr>
            <a:spLocks noGrp="1"/>
          </p:cNvSpPr>
          <p:nvPr>
            <p:ph type="title"/>
          </p:nvPr>
        </p:nvSpPr>
        <p:spPr>
          <a:xfrm>
            <a:off x="704088" y="914401"/>
            <a:ext cx="6766560" cy="1307592"/>
          </a:xfrm>
        </p:spPr>
        <p:txBody>
          <a:bodyPr vert="horz" lIns="91440" tIns="45720" rIns="91440" bIns="45720" rtlCol="0" anchor="t">
            <a:normAutofit/>
          </a:bodyPr>
          <a:lstStyle/>
          <a:p>
            <a:r>
              <a:rPr lang="en-US"/>
              <a:t>Presentation Agenda</a:t>
            </a:r>
          </a:p>
        </p:txBody>
      </p:sp>
      <p:cxnSp>
        <p:nvCxnSpPr>
          <p:cNvPr id="16" name="Straight Connector 15">
            <a:extLst>
              <a:ext uri="{FF2B5EF4-FFF2-40B4-BE49-F238E27FC236}">
                <a16:creationId xmlns:a16="http://schemas.microsoft.com/office/drawing/2014/main" id="{D2E57F3D-33BE-4306-87E6-2457637195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658368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F2D10D62-4C4B-7435-0799-15D755BBFB54}"/>
              </a:ext>
            </a:extLst>
          </p:cNvPr>
          <p:cNvSpPr>
            <a:spLocks noGrp="1"/>
          </p:cNvSpPr>
          <p:nvPr>
            <p:ph sz="half" idx="2"/>
            <p:extLst>
              <p:ext uri="{E7BDC344-281C-4309-B0C6-D0EE65EED2A8}">
                <p202:designPr xmlns:p202="http://schemas.microsoft.com/office/powerpoint/2020/02/main">
                  <p202:designTagLst>
                    <p202:designTag name="ARCH:1:CLS" val="BulletedText"/>
                  </p202:designTagLst>
                </p202:designPr>
              </p:ext>
            </p:extLst>
          </p:nvPr>
        </p:nvSpPr>
        <p:spPr>
          <a:xfrm>
            <a:off x="704088" y="2221994"/>
            <a:ext cx="6766560" cy="3739896"/>
          </a:xfrm>
        </p:spPr>
        <p:txBody>
          <a:bodyPr vert="horz" lIns="91440" tIns="45720" rIns="91440" bIns="45720" rtlCol="0">
            <a:normAutofit/>
          </a:bodyPr>
          <a:lstStyle/>
          <a:p>
            <a:r>
              <a:rPr lang="en-US"/>
              <a:t>Introduction to Regression Analysis</a:t>
            </a:r>
          </a:p>
          <a:p>
            <a:r>
              <a:rPr lang="en-US"/>
              <a:t>Overview of TensorFlow and Its Capabilities</a:t>
            </a:r>
          </a:p>
          <a:p>
            <a:r>
              <a:rPr lang="en-US"/>
              <a:t>Implementing Regression Models in TensorFlow</a:t>
            </a:r>
          </a:p>
          <a:p>
            <a:r>
              <a:rPr lang="en-US"/>
              <a:t>Advanced Techniques and Best Practices</a:t>
            </a:r>
          </a:p>
        </p:txBody>
      </p:sp>
      <p:cxnSp>
        <p:nvCxnSpPr>
          <p:cNvPr id="18" name="Straight Connector 17">
            <a:extLst>
              <a:ext uri="{FF2B5EF4-FFF2-40B4-BE49-F238E27FC236}">
                <a16:creationId xmlns:a16="http://schemas.microsoft.com/office/drawing/2014/main" id="{CBA3C59D-8641-484F-A35C-361AD7E1553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4768"/>
            <a:ext cx="658368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Content Placeholder 4" descr="Blurred financial stock market data and graph">
            <a:extLst>
              <a:ext uri="{FF2B5EF4-FFF2-40B4-BE49-F238E27FC236}">
                <a16:creationId xmlns:a16="http://schemas.microsoft.com/office/drawing/2014/main" id="{0C04FF66-DABF-4752-887A-58F56CF72F04}"/>
              </a:ext>
            </a:extLst>
          </p:cNvPr>
          <p:cNvPicPr>
            <a:picLocks noGrp="1" noChangeAspect="1"/>
          </p:cNvPicPr>
          <p:nvPr>
            <p:ph sz="half" idx="1"/>
          </p:nvPr>
        </p:nvPicPr>
        <p:blipFill>
          <a:blip r:embed="rId3"/>
          <a:srcRect l="39537" r="20189" b="-1"/>
          <a:stretch>
            <a:fillRect/>
          </a:stretch>
        </p:blipFill>
        <p:spPr>
          <a:xfrm>
            <a:off x="8115300" y="10"/>
            <a:ext cx="4076700" cy="6857990"/>
          </a:xfrm>
          <a:prstGeom prst="rect">
            <a:avLst/>
          </a:prstGeom>
        </p:spPr>
      </p:pic>
    </p:spTree>
    <p:extLst>
      <p:ext uri="{BB962C8B-B14F-4D97-AF65-F5344CB8AC3E}">
        <p14:creationId xmlns:p14="http://schemas.microsoft.com/office/powerpoint/2010/main" val="32935092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DEF92653-5D6D-47E6-8744-0DAF76E049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sto MT"/>
              <a:ea typeface="+mn-ea"/>
              <a:cs typeface="+mn-cs"/>
            </a:endParaRPr>
          </a:p>
        </p:txBody>
      </p:sp>
      <p:sp>
        <p:nvSpPr>
          <p:cNvPr id="2" name="Title 1">
            <a:extLst>
              <a:ext uri="{FF2B5EF4-FFF2-40B4-BE49-F238E27FC236}">
                <a16:creationId xmlns:a16="http://schemas.microsoft.com/office/drawing/2014/main" id="{A8648119-2905-2E80-2698-EDF572BB6CBC}"/>
              </a:ext>
            </a:extLst>
          </p:cNvPr>
          <p:cNvSpPr>
            <a:spLocks noGrp="1"/>
          </p:cNvSpPr>
          <p:nvPr>
            <p:ph type="ctrTitle"/>
          </p:nvPr>
        </p:nvSpPr>
        <p:spPr>
          <a:xfrm>
            <a:off x="695324" y="1145308"/>
            <a:ext cx="7600263" cy="4860947"/>
          </a:xfrm>
        </p:spPr>
        <p:txBody>
          <a:bodyPr anchor="b">
            <a:normAutofit/>
          </a:bodyPr>
          <a:lstStyle/>
          <a:p>
            <a:r>
              <a:rPr lang="en-GB" sz="7600"/>
              <a:t>Introduction to Regression Analysis</a:t>
            </a:r>
          </a:p>
        </p:txBody>
      </p:sp>
      <p:cxnSp>
        <p:nvCxnSpPr>
          <p:cNvPr id="9" name="Straight Connector 8">
            <a:extLst>
              <a:ext uri="{FF2B5EF4-FFF2-40B4-BE49-F238E27FC236}">
                <a16:creationId xmlns:a16="http://schemas.microsoft.com/office/drawing/2014/main" id="{67CEFA70-4D11-644F-D4FB-AFFE8747ECC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755420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52300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168AA7-3E6A-CD4B-0E4A-8DCC127620A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9068BAE-E799-8285-8495-3C4DA5612D6F}"/>
              </a:ext>
            </a:extLst>
          </p:cNvPr>
          <p:cNvSpPr>
            <a:spLocks noGrp="1"/>
          </p:cNvSpPr>
          <p:nvPr>
            <p:ph type="title"/>
          </p:nvPr>
        </p:nvSpPr>
        <p:spPr/>
        <p:txBody>
          <a:bodyPr/>
          <a:lstStyle/>
          <a:p>
            <a:r>
              <a:rPr lang="fr-FR" dirty="0"/>
              <a:t>Principles</a:t>
            </a:r>
            <a:endParaRPr lang="en-GB" dirty="0"/>
          </a:p>
        </p:txBody>
      </p:sp>
      <p:sp>
        <p:nvSpPr>
          <p:cNvPr id="3" name="Content Placeholder 2">
            <a:extLst>
              <a:ext uri="{FF2B5EF4-FFF2-40B4-BE49-F238E27FC236}">
                <a16:creationId xmlns:a16="http://schemas.microsoft.com/office/drawing/2014/main" id="{00E20CEB-1598-987E-3456-97DA2542A6CF}"/>
              </a:ext>
            </a:extLst>
          </p:cNvPr>
          <p:cNvSpPr>
            <a:spLocks noGrp="1"/>
          </p:cNvSpPr>
          <p:nvPr>
            <p:ph idx="1"/>
          </p:nvPr>
        </p:nvSpPr>
        <p:spPr>
          <a:xfrm>
            <a:off x="532151" y="1971207"/>
            <a:ext cx="10859749" cy="3990681"/>
          </a:xfrm>
        </p:spPr>
        <p:txBody>
          <a:bodyPr>
            <a:normAutofit lnSpcReduction="10000"/>
          </a:bodyPr>
          <a:lstStyle/>
          <a:p>
            <a:r>
              <a:rPr lang="fr-FR" dirty="0"/>
              <a:t>Read Fuel Train records</a:t>
            </a:r>
          </a:p>
          <a:p>
            <a:pPr lvl="1"/>
            <a:r>
              <a:rPr lang="fr-FR" dirty="0" err="1"/>
              <a:t>compute</a:t>
            </a:r>
            <a:r>
              <a:rPr lang="fr-FR" dirty="0"/>
              <a:t> time </a:t>
            </a:r>
            <a:r>
              <a:rPr lang="fr-FR" dirty="0" err="1"/>
              <a:t>difference</a:t>
            </a:r>
            <a:r>
              <a:rPr lang="fr-FR" dirty="0"/>
              <a:t> seconds = fuel record end – fuel record start</a:t>
            </a:r>
          </a:p>
          <a:p>
            <a:pPr lvl="1"/>
            <a:r>
              <a:rPr lang="fr-FR" dirty="0" err="1"/>
              <a:t>Compute</a:t>
            </a:r>
            <a:r>
              <a:rPr lang="fr-FR" dirty="0"/>
              <a:t> fuel flow kg per seconds = fuel kg / ( fuel record end – fuel record start )</a:t>
            </a:r>
          </a:p>
          <a:p>
            <a:r>
              <a:rPr lang="fr-FR" dirty="0"/>
              <a:t>Link to Flight List </a:t>
            </a:r>
            <a:r>
              <a:rPr lang="fr-FR" dirty="0" err="1"/>
              <a:t>using</a:t>
            </a:r>
            <a:r>
              <a:rPr lang="fr-FR" dirty="0"/>
              <a:t> the flight id</a:t>
            </a:r>
          </a:p>
          <a:p>
            <a:pPr lvl="1"/>
            <a:r>
              <a:rPr lang="fr-FR" dirty="0" err="1"/>
              <a:t>Compute</a:t>
            </a:r>
            <a:r>
              <a:rPr lang="fr-FR" dirty="0"/>
              <a:t> fuel </a:t>
            </a:r>
            <a:r>
              <a:rPr lang="fr-FR" dirty="0" err="1"/>
              <a:t>burn</a:t>
            </a:r>
            <a:r>
              <a:rPr lang="fr-FR" dirty="0"/>
              <a:t> relative start = fuel </a:t>
            </a:r>
            <a:r>
              <a:rPr lang="fr-FR" dirty="0" err="1"/>
              <a:t>burnt</a:t>
            </a:r>
            <a:r>
              <a:rPr lang="fr-FR" dirty="0"/>
              <a:t> start – takeoff (</a:t>
            </a:r>
            <a:r>
              <a:rPr lang="fr-FR" dirty="0" err="1"/>
              <a:t>from</a:t>
            </a:r>
            <a:r>
              <a:rPr lang="fr-FR" dirty="0"/>
              <a:t> the </a:t>
            </a:r>
            <a:r>
              <a:rPr lang="fr-FR" dirty="0" err="1"/>
              <a:t>related</a:t>
            </a:r>
            <a:r>
              <a:rPr lang="fr-FR" dirty="0"/>
              <a:t> flight </a:t>
            </a:r>
            <a:r>
              <a:rPr lang="fr-FR" dirty="0" err="1"/>
              <a:t>list</a:t>
            </a:r>
            <a:r>
              <a:rPr lang="fr-FR" dirty="0"/>
              <a:t>)</a:t>
            </a:r>
          </a:p>
          <a:p>
            <a:pPr lvl="1"/>
            <a:r>
              <a:rPr lang="fr-FR" dirty="0" err="1"/>
              <a:t>Compute</a:t>
            </a:r>
            <a:r>
              <a:rPr lang="fr-FR" dirty="0"/>
              <a:t> fuel </a:t>
            </a:r>
            <a:r>
              <a:rPr lang="fr-FR" dirty="0" err="1"/>
              <a:t>burn</a:t>
            </a:r>
            <a:r>
              <a:rPr lang="fr-FR" dirty="0"/>
              <a:t> relative end = fuel </a:t>
            </a:r>
            <a:r>
              <a:rPr lang="fr-FR" dirty="0" err="1"/>
              <a:t>burnt</a:t>
            </a:r>
            <a:r>
              <a:rPr lang="fr-FR" dirty="0"/>
              <a:t> end – takeoff (</a:t>
            </a:r>
            <a:r>
              <a:rPr lang="fr-FR" dirty="0" err="1"/>
              <a:t>from</a:t>
            </a:r>
            <a:r>
              <a:rPr lang="fr-FR" dirty="0"/>
              <a:t> the </a:t>
            </a:r>
            <a:r>
              <a:rPr lang="fr-FR" dirty="0" err="1"/>
              <a:t>related</a:t>
            </a:r>
            <a:r>
              <a:rPr lang="fr-FR" dirty="0"/>
              <a:t> flight </a:t>
            </a:r>
            <a:r>
              <a:rPr lang="fr-FR" dirty="0" err="1"/>
              <a:t>list</a:t>
            </a:r>
            <a:r>
              <a:rPr lang="fr-FR" dirty="0"/>
              <a:t>)</a:t>
            </a:r>
          </a:p>
          <a:p>
            <a:pPr lvl="1"/>
            <a:endParaRPr lang="fr-FR" dirty="0"/>
          </a:p>
          <a:p>
            <a:r>
              <a:rPr lang="fr-FR" dirty="0" err="1"/>
              <a:t>Extend</a:t>
            </a:r>
            <a:r>
              <a:rPr lang="fr-FR" dirty="0"/>
              <a:t> fuel records </a:t>
            </a:r>
            <a:r>
              <a:rPr lang="fr-FR" dirty="0" err="1"/>
              <a:t>with</a:t>
            </a:r>
            <a:r>
              <a:rPr lang="fr-FR" dirty="0"/>
              <a:t> </a:t>
            </a:r>
            <a:r>
              <a:rPr lang="fr-FR" dirty="0" err="1"/>
              <a:t>attributes</a:t>
            </a:r>
            <a:r>
              <a:rPr lang="fr-FR" dirty="0"/>
              <a:t> </a:t>
            </a:r>
            <a:r>
              <a:rPr lang="fr-FR" dirty="0" err="1"/>
              <a:t>coming</a:t>
            </a:r>
            <a:r>
              <a:rPr lang="fr-FR" dirty="0"/>
              <a:t> </a:t>
            </a:r>
            <a:r>
              <a:rPr lang="fr-FR" dirty="0" err="1"/>
              <a:t>from</a:t>
            </a:r>
            <a:r>
              <a:rPr lang="fr-FR" dirty="0"/>
              <a:t> the flight </a:t>
            </a:r>
            <a:r>
              <a:rPr lang="fr-FR" dirty="0" err="1"/>
              <a:t>list</a:t>
            </a:r>
            <a:endParaRPr lang="fr-FR" dirty="0"/>
          </a:p>
          <a:p>
            <a:pPr lvl="1"/>
            <a:r>
              <a:rPr lang="fr-FR" dirty="0" err="1"/>
              <a:t>Add</a:t>
            </a:r>
            <a:r>
              <a:rPr lang="fr-FR" dirty="0"/>
              <a:t> </a:t>
            </a:r>
            <a:r>
              <a:rPr lang="fr-FR" dirty="0" err="1"/>
              <a:t>origin</a:t>
            </a:r>
            <a:r>
              <a:rPr lang="fr-FR" dirty="0"/>
              <a:t> longitude, </a:t>
            </a:r>
            <a:r>
              <a:rPr lang="fr-FR" dirty="0" err="1"/>
              <a:t>origin</a:t>
            </a:r>
            <a:r>
              <a:rPr lang="fr-FR" dirty="0"/>
              <a:t> latitude, </a:t>
            </a:r>
            <a:r>
              <a:rPr lang="fr-FR" dirty="0" err="1"/>
              <a:t>origin_elevation</a:t>
            </a:r>
            <a:endParaRPr lang="fr-FR" dirty="0"/>
          </a:p>
          <a:p>
            <a:pPr lvl="1"/>
            <a:r>
              <a:rPr lang="fr-FR" dirty="0" err="1"/>
              <a:t>Add</a:t>
            </a:r>
            <a:r>
              <a:rPr lang="fr-FR" dirty="0"/>
              <a:t> destination longitude, destination latitude, destination </a:t>
            </a:r>
            <a:r>
              <a:rPr lang="fr-FR" dirty="0" err="1"/>
              <a:t>elevation</a:t>
            </a:r>
            <a:endParaRPr lang="fr-FR" dirty="0"/>
          </a:p>
          <a:p>
            <a:pPr lvl="1"/>
            <a:r>
              <a:rPr lang="fr-FR" dirty="0" err="1"/>
              <a:t>Add</a:t>
            </a:r>
            <a:r>
              <a:rPr lang="fr-FR" dirty="0"/>
              <a:t> flight distance </a:t>
            </a:r>
            <a:r>
              <a:rPr lang="fr-FR" dirty="0" err="1"/>
              <a:t>Nautical</a:t>
            </a:r>
            <a:r>
              <a:rPr lang="fr-FR" dirty="0"/>
              <a:t> Miles and flight duration seconds</a:t>
            </a:r>
          </a:p>
        </p:txBody>
      </p:sp>
    </p:spTree>
    <p:extLst>
      <p:ext uri="{BB962C8B-B14F-4D97-AF65-F5344CB8AC3E}">
        <p14:creationId xmlns:p14="http://schemas.microsoft.com/office/powerpoint/2010/main" val="200701695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EE66D1B-9603-29C3-0893-D088DC5CA243}"/>
              </a:ext>
            </a:extLst>
          </p:cNvPr>
          <p:cNvSpPr>
            <a:spLocks noGrp="1"/>
          </p:cNvSpPr>
          <p:nvPr>
            <p:ph type="title"/>
          </p:nvPr>
        </p:nvSpPr>
        <p:spPr>
          <a:xfrm>
            <a:off x="704088" y="914401"/>
            <a:ext cx="6766560" cy="1307592"/>
          </a:xfrm>
        </p:spPr>
        <p:txBody>
          <a:bodyPr vert="horz" lIns="91440" tIns="45720" rIns="91440" bIns="45720" rtlCol="0" anchor="t">
            <a:normAutofit/>
          </a:bodyPr>
          <a:lstStyle/>
          <a:p>
            <a:pPr>
              <a:lnSpc>
                <a:spcPct val="90000"/>
              </a:lnSpc>
            </a:pPr>
            <a:r>
              <a:rPr lang="en-US"/>
              <a:t>Fundamental concepts of regression</a:t>
            </a:r>
          </a:p>
        </p:txBody>
      </p:sp>
      <p:cxnSp>
        <p:nvCxnSpPr>
          <p:cNvPr id="16" name="Straight Connector 15">
            <a:extLst>
              <a:ext uri="{FF2B5EF4-FFF2-40B4-BE49-F238E27FC236}">
                <a16:creationId xmlns:a16="http://schemas.microsoft.com/office/drawing/2014/main" id="{D2E57F3D-33BE-4306-87E6-2457637195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658368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98BED378-22F8-80B1-EF95-B13B632B390D}"/>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704088" y="2221994"/>
            <a:ext cx="6766560" cy="3739896"/>
          </a:xfrm>
        </p:spPr>
        <p:txBody>
          <a:bodyPr>
            <a:normAutofit/>
          </a:bodyPr>
          <a:lstStyle/>
          <a:p>
            <a:pPr marL="0" indent="0">
              <a:spcBef>
                <a:spcPts val="2500"/>
              </a:spcBef>
              <a:buFont typeface="Arial" panose="020B0604020202020204" pitchFamily="34" charset="0"/>
              <a:buNone/>
            </a:pPr>
            <a:r>
              <a:rPr lang="en-GB" sz="1400" b="1"/>
              <a:t>Definition of Regression</a:t>
            </a:r>
          </a:p>
          <a:p>
            <a:pPr marL="0" lvl="1" indent="0">
              <a:buFont typeface="Arial" panose="020B0604020202020204" pitchFamily="34" charset="0"/>
              <a:buNone/>
            </a:pPr>
            <a:r>
              <a:rPr lang="en-GB" sz="1400"/>
              <a:t>Regression estimates relationships between dependent and independent variables to understand their connection.</a:t>
            </a:r>
          </a:p>
          <a:p>
            <a:pPr marL="0" indent="0">
              <a:spcBef>
                <a:spcPts val="2500"/>
              </a:spcBef>
              <a:buFont typeface="Arial" panose="020B0604020202020204" pitchFamily="34" charset="0"/>
              <a:buNone/>
            </a:pPr>
            <a:r>
              <a:rPr lang="en-GB" sz="1400" b="1"/>
              <a:t>Predicting Continuous Outcomes</a:t>
            </a:r>
          </a:p>
          <a:p>
            <a:pPr marL="0" lvl="1" indent="0">
              <a:buFont typeface="Arial" panose="020B0604020202020204" pitchFamily="34" charset="0"/>
              <a:buNone/>
            </a:pPr>
            <a:r>
              <a:rPr lang="en-GB" sz="1400"/>
              <a:t>The goal of regression is to predict continuous variables based on input data from other variables.</a:t>
            </a:r>
          </a:p>
          <a:p>
            <a:pPr marL="0" indent="0">
              <a:spcBef>
                <a:spcPts val="2500"/>
              </a:spcBef>
              <a:buFont typeface="Arial" panose="020B0604020202020204" pitchFamily="34" charset="0"/>
              <a:buNone/>
            </a:pPr>
            <a:r>
              <a:rPr lang="en-GB" sz="1400" b="1"/>
              <a:t>Understanding Variable Influence</a:t>
            </a:r>
          </a:p>
          <a:p>
            <a:pPr marL="0" lvl="1" indent="0">
              <a:buFont typeface="Arial" panose="020B0604020202020204" pitchFamily="34" charset="0"/>
              <a:buNone/>
            </a:pPr>
            <a:r>
              <a:rPr lang="en-GB" sz="1400"/>
              <a:t>Regression helps identify how independent variables influence the dependent variable in a measurable way.</a:t>
            </a:r>
          </a:p>
        </p:txBody>
      </p:sp>
      <p:cxnSp>
        <p:nvCxnSpPr>
          <p:cNvPr id="18" name="Straight Connector 17">
            <a:extLst>
              <a:ext uri="{FF2B5EF4-FFF2-40B4-BE49-F238E27FC236}">
                <a16:creationId xmlns:a16="http://schemas.microsoft.com/office/drawing/2014/main" id="{CBA3C59D-8641-484F-A35C-361AD7E1553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4768"/>
            <a:ext cx="658368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Content Placeholder 4" descr="Stock Market, Exchange, Digital Data, Information Screen, Background">
            <a:extLst>
              <a:ext uri="{FF2B5EF4-FFF2-40B4-BE49-F238E27FC236}">
                <a16:creationId xmlns:a16="http://schemas.microsoft.com/office/drawing/2014/main" id="{D0E8F700-5234-4163-B935-7AA3C3A41875}"/>
              </a:ext>
            </a:extLst>
          </p:cNvPr>
          <p:cNvPicPr>
            <a:picLocks noGrp="1" noChangeAspect="1"/>
          </p:cNvPicPr>
          <p:nvPr>
            <p:ph sz="half" idx="1"/>
          </p:nvPr>
        </p:nvPicPr>
        <p:blipFill>
          <a:blip r:embed="rId3"/>
          <a:srcRect l="35242" r="25079" b="-1"/>
          <a:stretch>
            <a:fillRect/>
          </a:stretch>
        </p:blipFill>
        <p:spPr>
          <a:xfrm>
            <a:off x="8115300" y="10"/>
            <a:ext cx="4076700" cy="6857990"/>
          </a:xfrm>
          <a:prstGeom prst="rect">
            <a:avLst/>
          </a:prstGeom>
        </p:spPr>
      </p:pic>
    </p:spTree>
    <p:extLst>
      <p:ext uri="{BB962C8B-B14F-4D97-AF65-F5344CB8AC3E}">
        <p14:creationId xmlns:p14="http://schemas.microsoft.com/office/powerpoint/2010/main" val="34902862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EF97F53-571D-9F18-7351-867C42725556}"/>
              </a:ext>
            </a:extLst>
          </p:cNvPr>
          <p:cNvSpPr>
            <a:spLocks noGrp="1"/>
          </p:cNvSpPr>
          <p:nvPr>
            <p:ph type="title"/>
          </p:nvPr>
        </p:nvSpPr>
        <p:spPr>
          <a:xfrm>
            <a:off x="704088" y="914401"/>
            <a:ext cx="6766560" cy="1307592"/>
          </a:xfrm>
        </p:spPr>
        <p:txBody>
          <a:bodyPr vert="horz" lIns="91440" tIns="45720" rIns="91440" bIns="45720" rtlCol="0" anchor="t">
            <a:normAutofit/>
          </a:bodyPr>
          <a:lstStyle/>
          <a:p>
            <a:pPr>
              <a:lnSpc>
                <a:spcPct val="90000"/>
              </a:lnSpc>
            </a:pPr>
            <a:r>
              <a:rPr lang="en-US"/>
              <a:t>Types of regression problems</a:t>
            </a:r>
          </a:p>
        </p:txBody>
      </p:sp>
      <p:cxnSp>
        <p:nvCxnSpPr>
          <p:cNvPr id="16" name="Straight Connector 15">
            <a:extLst>
              <a:ext uri="{FF2B5EF4-FFF2-40B4-BE49-F238E27FC236}">
                <a16:creationId xmlns:a16="http://schemas.microsoft.com/office/drawing/2014/main" id="{D2E57F3D-33BE-4306-87E6-2457637195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658368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78FB1C5A-09E8-DF82-4058-18CA91A1D03D}"/>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704088" y="2221994"/>
            <a:ext cx="6766560" cy="3739896"/>
          </a:xfrm>
        </p:spPr>
        <p:txBody>
          <a:bodyPr>
            <a:normAutofit/>
          </a:bodyPr>
          <a:lstStyle/>
          <a:p>
            <a:pPr marL="0" indent="0">
              <a:spcBef>
                <a:spcPts val="2500"/>
              </a:spcBef>
              <a:buFont typeface="Arial" panose="020B0604020202020204" pitchFamily="34" charset="0"/>
              <a:buNone/>
            </a:pPr>
            <a:r>
              <a:rPr lang="en-GB" sz="1400" b="1"/>
              <a:t>Linear Regression</a:t>
            </a:r>
          </a:p>
          <a:p>
            <a:pPr marL="0" lvl="1" indent="0">
              <a:buFont typeface="Arial" panose="020B0604020202020204" pitchFamily="34" charset="0"/>
              <a:buNone/>
            </a:pPr>
            <a:r>
              <a:rPr lang="en-GB" sz="1400"/>
              <a:t>Linear regression models the relationship between variables using a straight line for simple, direct trends.</a:t>
            </a:r>
          </a:p>
          <a:p>
            <a:pPr marL="0" indent="0">
              <a:spcBef>
                <a:spcPts val="2500"/>
              </a:spcBef>
              <a:buFont typeface="Arial" panose="020B0604020202020204" pitchFamily="34" charset="0"/>
              <a:buNone/>
            </a:pPr>
            <a:r>
              <a:rPr lang="en-GB" sz="1400" b="1"/>
              <a:t>Polynomial Regression</a:t>
            </a:r>
          </a:p>
          <a:p>
            <a:pPr marL="0" lvl="1" indent="0">
              <a:buFont typeface="Arial" panose="020B0604020202020204" pitchFamily="34" charset="0"/>
              <a:buNone/>
            </a:pPr>
            <a:r>
              <a:rPr lang="en-GB" sz="1400"/>
              <a:t>Polynomial regression handles complex data by fitting a curved line to capture non-linear relationships.</a:t>
            </a:r>
          </a:p>
          <a:p>
            <a:pPr marL="0" indent="0">
              <a:spcBef>
                <a:spcPts val="2500"/>
              </a:spcBef>
              <a:buFont typeface="Arial" panose="020B0604020202020204" pitchFamily="34" charset="0"/>
              <a:buNone/>
            </a:pPr>
            <a:r>
              <a:rPr lang="en-GB" sz="1400" b="1"/>
              <a:t>Logistic Regression</a:t>
            </a:r>
          </a:p>
          <a:p>
            <a:pPr marL="0" lvl="1" indent="0">
              <a:buFont typeface="Arial" panose="020B0604020202020204" pitchFamily="34" charset="0"/>
              <a:buNone/>
            </a:pPr>
            <a:r>
              <a:rPr lang="en-GB" sz="1400"/>
              <a:t>Logistic regression models probabilities for classification problems using an S-shaped logistic curve.</a:t>
            </a:r>
          </a:p>
        </p:txBody>
      </p:sp>
      <p:cxnSp>
        <p:nvCxnSpPr>
          <p:cNvPr id="18" name="Straight Connector 17">
            <a:extLst>
              <a:ext uri="{FF2B5EF4-FFF2-40B4-BE49-F238E27FC236}">
                <a16:creationId xmlns:a16="http://schemas.microsoft.com/office/drawing/2014/main" id="{CBA3C59D-8641-484F-A35C-361AD7E1553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4768"/>
            <a:ext cx="658368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Content Placeholder 4" descr="Medical interface of the future, a system for managing medical data obtained by scanning the neural network of the human brain. Thanks to modern technologies and the help of neural networks, it is possible to make predictions and diagnose diseases at an early stage.">
            <a:extLst>
              <a:ext uri="{FF2B5EF4-FFF2-40B4-BE49-F238E27FC236}">
                <a16:creationId xmlns:a16="http://schemas.microsoft.com/office/drawing/2014/main" id="{A09B6386-DD44-4699-A823-1B180C0F2F3F}"/>
              </a:ext>
            </a:extLst>
          </p:cNvPr>
          <p:cNvPicPr>
            <a:picLocks noGrp="1" noChangeAspect="1"/>
          </p:cNvPicPr>
          <p:nvPr>
            <p:ph sz="half" idx="1"/>
          </p:nvPr>
        </p:nvPicPr>
        <p:blipFill>
          <a:blip r:embed="rId3"/>
          <a:srcRect l="31740" r="36903" b="-1"/>
          <a:stretch>
            <a:fillRect/>
          </a:stretch>
        </p:blipFill>
        <p:spPr>
          <a:xfrm>
            <a:off x="8115300" y="10"/>
            <a:ext cx="4076700" cy="6857990"/>
          </a:xfrm>
          <a:prstGeom prst="rect">
            <a:avLst/>
          </a:prstGeom>
        </p:spPr>
      </p:pic>
    </p:spTree>
    <p:extLst>
      <p:ext uri="{BB962C8B-B14F-4D97-AF65-F5344CB8AC3E}">
        <p14:creationId xmlns:p14="http://schemas.microsoft.com/office/powerpoint/2010/main" val="13363337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DEF92653-5D6D-47E6-8744-0DAF76E049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sto MT"/>
              <a:ea typeface="+mn-ea"/>
              <a:cs typeface="+mn-cs"/>
            </a:endParaRPr>
          </a:p>
        </p:txBody>
      </p:sp>
      <p:sp>
        <p:nvSpPr>
          <p:cNvPr id="2" name="Title 1">
            <a:extLst>
              <a:ext uri="{FF2B5EF4-FFF2-40B4-BE49-F238E27FC236}">
                <a16:creationId xmlns:a16="http://schemas.microsoft.com/office/drawing/2014/main" id="{0D007061-54A0-AD6B-9A3F-B29223FAE268}"/>
              </a:ext>
            </a:extLst>
          </p:cNvPr>
          <p:cNvSpPr>
            <a:spLocks noGrp="1"/>
          </p:cNvSpPr>
          <p:nvPr>
            <p:ph type="ctrTitle"/>
          </p:nvPr>
        </p:nvSpPr>
        <p:spPr>
          <a:xfrm>
            <a:off x="695324" y="1145308"/>
            <a:ext cx="7600263" cy="4860947"/>
          </a:xfrm>
        </p:spPr>
        <p:txBody>
          <a:bodyPr anchor="b">
            <a:normAutofit/>
          </a:bodyPr>
          <a:lstStyle/>
          <a:p>
            <a:r>
              <a:rPr lang="en-GB" sz="7600"/>
              <a:t>Overview of TensorFlow and Its Capabilities</a:t>
            </a:r>
          </a:p>
        </p:txBody>
      </p:sp>
      <p:cxnSp>
        <p:nvCxnSpPr>
          <p:cNvPr id="9" name="Straight Connector 8">
            <a:extLst>
              <a:ext uri="{FF2B5EF4-FFF2-40B4-BE49-F238E27FC236}">
                <a16:creationId xmlns:a16="http://schemas.microsoft.com/office/drawing/2014/main" id="{67CEFA70-4D11-644F-D4FB-AFFE8747ECC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755420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630738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5440242-5177-A31D-914F-B8E663F0D947}"/>
              </a:ext>
            </a:extLst>
          </p:cNvPr>
          <p:cNvSpPr>
            <a:spLocks noGrp="1"/>
          </p:cNvSpPr>
          <p:nvPr>
            <p:ph type="title"/>
          </p:nvPr>
        </p:nvSpPr>
        <p:spPr>
          <a:xfrm>
            <a:off x="704087" y="914400"/>
            <a:ext cx="4041648" cy="1928741"/>
          </a:xfrm>
        </p:spPr>
        <p:txBody>
          <a:bodyPr vert="horz" lIns="91440" tIns="45720" rIns="91440" bIns="45720" rtlCol="0" anchor="t">
            <a:normAutofit/>
          </a:bodyPr>
          <a:lstStyle/>
          <a:p>
            <a:r>
              <a:rPr lang="en-US"/>
              <a:t>Key features of TensorFlow</a:t>
            </a:r>
          </a:p>
        </p:txBody>
      </p:sp>
      <p:cxnSp>
        <p:nvCxnSpPr>
          <p:cNvPr id="16" name="Straight Connector 15">
            <a:extLst>
              <a:ext uri="{FF2B5EF4-FFF2-40B4-BE49-F238E27FC236}">
                <a16:creationId xmlns:a16="http://schemas.microsoft.com/office/drawing/2014/main" id="{D2E57F3D-33BE-4306-87E6-2457637195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4672" y="723900"/>
            <a:ext cx="10588752"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Content Placeholder 4" descr="cpu on circuit board technology backgrounds">
            <a:extLst>
              <a:ext uri="{FF2B5EF4-FFF2-40B4-BE49-F238E27FC236}">
                <a16:creationId xmlns:a16="http://schemas.microsoft.com/office/drawing/2014/main" id="{4D282D51-E9D4-4C85-94D6-F1CD1D40B94B}"/>
              </a:ext>
            </a:extLst>
          </p:cNvPr>
          <p:cNvPicPr>
            <a:picLocks noGrp="1" noChangeAspect="1"/>
          </p:cNvPicPr>
          <p:nvPr>
            <p:ph sz="half" idx="1"/>
          </p:nvPr>
        </p:nvPicPr>
        <p:blipFill>
          <a:blip r:embed="rId3"/>
          <a:srcRect l="1450" r="10026" b="-3"/>
          <a:stretch>
            <a:fillRect/>
          </a:stretch>
        </p:blipFill>
        <p:spPr>
          <a:xfrm>
            <a:off x="804672" y="3044952"/>
            <a:ext cx="3941064" cy="2971800"/>
          </a:xfrm>
          <a:prstGeom prst="rect">
            <a:avLst/>
          </a:prstGeom>
        </p:spPr>
      </p:pic>
      <p:sp>
        <p:nvSpPr>
          <p:cNvPr id="4" name="Content Placeholder 3">
            <a:extLst>
              <a:ext uri="{FF2B5EF4-FFF2-40B4-BE49-F238E27FC236}">
                <a16:creationId xmlns:a16="http://schemas.microsoft.com/office/drawing/2014/main" id="{04D5E00B-A914-39B2-6A3C-5B1877307EC2}"/>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330952" y="968377"/>
            <a:ext cx="6144768" cy="5006436"/>
          </a:xfrm>
        </p:spPr>
        <p:txBody>
          <a:bodyPr>
            <a:normAutofit/>
          </a:bodyPr>
          <a:lstStyle/>
          <a:p>
            <a:pPr marL="0" indent="0">
              <a:spcBef>
                <a:spcPts val="2500"/>
              </a:spcBef>
              <a:buFont typeface="Arial" panose="020B0604020202020204" pitchFamily="34" charset="0"/>
              <a:buNone/>
            </a:pPr>
            <a:r>
              <a:rPr lang="en-GB" sz="1400" b="1"/>
              <a:t>Flexible Architecture</a:t>
            </a:r>
          </a:p>
          <a:p>
            <a:pPr marL="0" lvl="1" indent="0">
              <a:buFont typeface="Arial" panose="020B0604020202020204" pitchFamily="34" charset="0"/>
              <a:buNone/>
            </a:pPr>
            <a:r>
              <a:rPr lang="en-GB" sz="1400"/>
              <a:t>TensorFlow provides a flexible architecture suitable for a wide range of machine learning models and workflows.</a:t>
            </a:r>
          </a:p>
          <a:p>
            <a:pPr marL="0" indent="0">
              <a:spcBef>
                <a:spcPts val="2500"/>
              </a:spcBef>
              <a:buFont typeface="Arial" panose="020B0604020202020204" pitchFamily="34" charset="0"/>
              <a:buNone/>
            </a:pPr>
            <a:r>
              <a:rPr lang="en-GB" sz="1400" b="1"/>
              <a:t>Deep Learning Support</a:t>
            </a:r>
          </a:p>
          <a:p>
            <a:pPr marL="0" lvl="1" indent="0">
              <a:buFont typeface="Arial" panose="020B0604020202020204" pitchFamily="34" charset="0"/>
              <a:buNone/>
            </a:pPr>
            <a:r>
              <a:rPr lang="en-GB" sz="1400"/>
              <a:t>TensorFlow supports deep learning applications, enabling complex neural network designs and training.</a:t>
            </a:r>
          </a:p>
          <a:p>
            <a:pPr marL="0" indent="0">
              <a:spcBef>
                <a:spcPts val="2500"/>
              </a:spcBef>
              <a:buFont typeface="Arial" panose="020B0604020202020204" pitchFamily="34" charset="0"/>
              <a:buNone/>
            </a:pPr>
            <a:r>
              <a:rPr lang="en-GB" sz="1400" b="1"/>
              <a:t>Efficient Computation</a:t>
            </a:r>
          </a:p>
          <a:p>
            <a:pPr marL="0" lvl="1" indent="0">
              <a:buFont typeface="Arial" panose="020B0604020202020204" pitchFamily="34" charset="0"/>
              <a:buNone/>
            </a:pPr>
            <a:r>
              <a:rPr lang="en-GB" sz="1400"/>
              <a:t>TensorFlow efficiently utilizes CPUs and GPUs to accelerate computation for faster training and inference.</a:t>
            </a:r>
          </a:p>
          <a:p>
            <a:pPr marL="0" indent="0">
              <a:spcBef>
                <a:spcPts val="2500"/>
              </a:spcBef>
              <a:buFont typeface="Arial" panose="020B0604020202020204" pitchFamily="34" charset="0"/>
              <a:buNone/>
            </a:pPr>
            <a:r>
              <a:rPr lang="en-GB" sz="1400" b="1"/>
              <a:t>Community Support</a:t>
            </a:r>
          </a:p>
          <a:p>
            <a:pPr marL="0" lvl="1" indent="0">
              <a:buFont typeface="Arial" panose="020B0604020202020204" pitchFamily="34" charset="0"/>
              <a:buNone/>
            </a:pPr>
            <a:r>
              <a:rPr lang="en-GB" sz="1400"/>
              <a:t>TensorFlow benefits from extensive community support, offering resources, tools, and collaboration opportunities.</a:t>
            </a:r>
          </a:p>
        </p:txBody>
      </p:sp>
      <p:cxnSp>
        <p:nvCxnSpPr>
          <p:cNvPr id="18" name="Straight Connector 17">
            <a:extLst>
              <a:ext uri="{FF2B5EF4-FFF2-40B4-BE49-F238E27FC236}">
                <a16:creationId xmlns:a16="http://schemas.microsoft.com/office/drawing/2014/main" id="{8E0104E4-99BC-494F-8342-F250828E574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9065" y="6145599"/>
            <a:ext cx="1058283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36295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9CCBCAA-8233-EEE9-C8C9-97A5B7A75EF4}"/>
              </a:ext>
            </a:extLst>
          </p:cNvPr>
          <p:cNvSpPr>
            <a:spLocks noGrp="1"/>
          </p:cNvSpPr>
          <p:nvPr>
            <p:ph type="title"/>
          </p:nvPr>
        </p:nvSpPr>
        <p:spPr>
          <a:xfrm>
            <a:off x="704088" y="914400"/>
            <a:ext cx="10687812" cy="798194"/>
          </a:xfrm>
        </p:spPr>
        <p:txBody>
          <a:bodyPr vert="horz" lIns="91440" tIns="45720" rIns="91440" bIns="45720" rtlCol="0" anchor="t">
            <a:normAutofit/>
          </a:bodyPr>
          <a:lstStyle/>
          <a:p>
            <a:r>
              <a:rPr lang="en-US" sz="3700"/>
              <a:t>Setting up TensorFlow for machine learning</a:t>
            </a:r>
          </a:p>
        </p:txBody>
      </p:sp>
      <p:cxnSp>
        <p:nvCxnSpPr>
          <p:cNvPr id="16" name="Straight Connector 15">
            <a:extLst>
              <a:ext uri="{FF2B5EF4-FFF2-40B4-BE49-F238E27FC236}">
                <a16:creationId xmlns:a16="http://schemas.microsoft.com/office/drawing/2014/main" id="{D2E57F3D-33BE-4306-87E6-2457637195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4672" y="723900"/>
            <a:ext cx="10588752"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Content Placeholder 4" descr="A computer interface concept, monitoring a server room with network security and cloud computing.">
            <a:extLst>
              <a:ext uri="{FF2B5EF4-FFF2-40B4-BE49-F238E27FC236}">
                <a16:creationId xmlns:a16="http://schemas.microsoft.com/office/drawing/2014/main" id="{BEE24370-2FF7-4B8C-BA35-76D0B402FE14}"/>
              </a:ext>
            </a:extLst>
          </p:cNvPr>
          <p:cNvPicPr>
            <a:picLocks noGrp="1" noChangeAspect="1"/>
          </p:cNvPicPr>
          <p:nvPr>
            <p:ph sz="half" idx="1"/>
          </p:nvPr>
        </p:nvPicPr>
        <p:blipFill>
          <a:blip r:embed="rId3"/>
          <a:stretch>
            <a:fillRect/>
          </a:stretch>
        </p:blipFill>
        <p:spPr>
          <a:xfrm>
            <a:off x="800100" y="2593459"/>
            <a:ext cx="6072188" cy="3415605"/>
          </a:xfrm>
          <a:prstGeom prst="rect">
            <a:avLst/>
          </a:prstGeom>
        </p:spPr>
      </p:pic>
      <p:sp>
        <p:nvSpPr>
          <p:cNvPr id="4" name="Content Placeholder 3">
            <a:extLst>
              <a:ext uri="{FF2B5EF4-FFF2-40B4-BE49-F238E27FC236}">
                <a16:creationId xmlns:a16="http://schemas.microsoft.com/office/drawing/2014/main" id="{792E6E66-0675-A8CB-3A0E-1C516ED1F71E}"/>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7200900" y="1849121"/>
            <a:ext cx="4191001" cy="4139626"/>
          </a:xfrm>
        </p:spPr>
        <p:txBody>
          <a:bodyPr>
            <a:normAutofit/>
          </a:bodyPr>
          <a:lstStyle/>
          <a:p>
            <a:pPr marL="0" indent="0">
              <a:spcBef>
                <a:spcPts val="2500"/>
              </a:spcBef>
              <a:buFont typeface="Arial" panose="020B0604020202020204" pitchFamily="34" charset="0"/>
              <a:buNone/>
            </a:pPr>
            <a:r>
              <a:rPr lang="en-GB" sz="1400" b="1"/>
              <a:t>TensorFlow Installation</a:t>
            </a:r>
          </a:p>
          <a:p>
            <a:pPr marL="0" lvl="1" indent="0">
              <a:buFont typeface="Arial" panose="020B0604020202020204" pitchFamily="34" charset="0"/>
              <a:buNone/>
            </a:pPr>
            <a:r>
              <a:rPr lang="en-GB" sz="1400"/>
              <a:t>Install TensorFlow library using package managers like pip for efficient machine learning workflows.</a:t>
            </a:r>
          </a:p>
          <a:p>
            <a:pPr marL="0" indent="0">
              <a:spcBef>
                <a:spcPts val="2500"/>
              </a:spcBef>
              <a:buFont typeface="Arial" panose="020B0604020202020204" pitchFamily="34" charset="0"/>
              <a:buNone/>
            </a:pPr>
            <a:r>
              <a:rPr lang="en-GB" sz="1400" b="1"/>
              <a:t>Environment Configuration</a:t>
            </a:r>
          </a:p>
          <a:p>
            <a:pPr marL="0" lvl="1" indent="0">
              <a:buFont typeface="Arial" panose="020B0604020202020204" pitchFamily="34" charset="0"/>
              <a:buNone/>
            </a:pPr>
            <a:r>
              <a:rPr lang="en-GB" sz="1400"/>
              <a:t>Configure programming environments such as Python and virtual environments for smooth TensorFlow usage.</a:t>
            </a:r>
          </a:p>
          <a:p>
            <a:pPr marL="0" indent="0">
              <a:spcBef>
                <a:spcPts val="2500"/>
              </a:spcBef>
              <a:buFont typeface="Arial" panose="020B0604020202020204" pitchFamily="34" charset="0"/>
              <a:buNone/>
            </a:pPr>
            <a:r>
              <a:rPr lang="en-GB" sz="1400" b="1"/>
              <a:t>Dataset Preparation</a:t>
            </a:r>
          </a:p>
          <a:p>
            <a:pPr marL="0" lvl="1" indent="0">
              <a:buFont typeface="Arial" panose="020B0604020202020204" pitchFamily="34" charset="0"/>
              <a:buNone/>
            </a:pPr>
            <a:r>
              <a:rPr lang="en-GB" sz="1400"/>
              <a:t>Prepare and preprocess datasets to ensure compatibility and accuracy in regression model training.</a:t>
            </a:r>
          </a:p>
        </p:txBody>
      </p:sp>
      <p:cxnSp>
        <p:nvCxnSpPr>
          <p:cNvPr id="18" name="Straight Connector 17">
            <a:extLst>
              <a:ext uri="{FF2B5EF4-FFF2-40B4-BE49-F238E27FC236}">
                <a16:creationId xmlns:a16="http://schemas.microsoft.com/office/drawing/2014/main" id="{8E0104E4-99BC-494F-8342-F250828E574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9065" y="6145599"/>
            <a:ext cx="1058283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633750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7427750-593E-0EE3-B683-479F2AF599A6}"/>
              </a:ext>
            </a:extLst>
          </p:cNvPr>
          <p:cNvSpPr>
            <a:spLocks noGrp="1"/>
          </p:cNvSpPr>
          <p:nvPr>
            <p:ph type="title"/>
          </p:nvPr>
        </p:nvSpPr>
        <p:spPr>
          <a:xfrm>
            <a:off x="704087" y="914400"/>
            <a:ext cx="4041648" cy="1928741"/>
          </a:xfrm>
        </p:spPr>
        <p:txBody>
          <a:bodyPr vert="horz" lIns="91440" tIns="45720" rIns="91440" bIns="45720" rtlCol="0" anchor="t">
            <a:normAutofit/>
          </a:bodyPr>
          <a:lstStyle/>
          <a:p>
            <a:pPr>
              <a:lnSpc>
                <a:spcPct val="90000"/>
              </a:lnSpc>
            </a:pPr>
            <a:r>
              <a:rPr lang="en-US" sz="3400"/>
              <a:t>Advantages of TensorFlow for regression tasks</a:t>
            </a:r>
          </a:p>
        </p:txBody>
      </p:sp>
      <p:cxnSp>
        <p:nvCxnSpPr>
          <p:cNvPr id="16" name="Straight Connector 15">
            <a:extLst>
              <a:ext uri="{FF2B5EF4-FFF2-40B4-BE49-F238E27FC236}">
                <a16:creationId xmlns:a16="http://schemas.microsoft.com/office/drawing/2014/main" id="{D2E57F3D-33BE-4306-87E6-2457637195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4672" y="723900"/>
            <a:ext cx="10588752"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Content Placeholder 4" descr="fourth industrial revolution technology concept">
            <a:extLst>
              <a:ext uri="{FF2B5EF4-FFF2-40B4-BE49-F238E27FC236}">
                <a16:creationId xmlns:a16="http://schemas.microsoft.com/office/drawing/2014/main" id="{9F1A8191-8007-4A9D-88FE-B7F752EDD9FC}"/>
              </a:ext>
            </a:extLst>
          </p:cNvPr>
          <p:cNvPicPr>
            <a:picLocks noGrp="1" noChangeAspect="1"/>
          </p:cNvPicPr>
          <p:nvPr>
            <p:ph sz="half" idx="1"/>
          </p:nvPr>
        </p:nvPicPr>
        <p:blipFill>
          <a:blip r:embed="rId3"/>
          <a:srcRect l="6281" r="19123"/>
          <a:stretch>
            <a:fillRect/>
          </a:stretch>
        </p:blipFill>
        <p:spPr>
          <a:xfrm>
            <a:off x="804672" y="3044952"/>
            <a:ext cx="3941064" cy="2971800"/>
          </a:xfrm>
          <a:prstGeom prst="rect">
            <a:avLst/>
          </a:prstGeom>
        </p:spPr>
      </p:pic>
      <p:sp>
        <p:nvSpPr>
          <p:cNvPr id="4" name="Content Placeholder 3">
            <a:extLst>
              <a:ext uri="{FF2B5EF4-FFF2-40B4-BE49-F238E27FC236}">
                <a16:creationId xmlns:a16="http://schemas.microsoft.com/office/drawing/2014/main" id="{E010D511-0086-5025-7B8D-474643C4057F}"/>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330952" y="968377"/>
            <a:ext cx="6144768" cy="5006436"/>
          </a:xfrm>
        </p:spPr>
        <p:txBody>
          <a:bodyPr>
            <a:normAutofit/>
          </a:bodyPr>
          <a:lstStyle/>
          <a:p>
            <a:pPr marL="0" indent="0">
              <a:spcBef>
                <a:spcPts val="2500"/>
              </a:spcBef>
              <a:buFont typeface="Arial" panose="020B0604020202020204" pitchFamily="34" charset="0"/>
              <a:buNone/>
            </a:pPr>
            <a:r>
              <a:rPr lang="en-GB" sz="1400" b="1"/>
              <a:t>Scalable Model Building</a:t>
            </a:r>
          </a:p>
          <a:p>
            <a:pPr marL="0" lvl="1" indent="0">
              <a:buFont typeface="Arial" panose="020B0604020202020204" pitchFamily="34" charset="0"/>
              <a:buNone/>
            </a:pPr>
            <a:r>
              <a:rPr lang="en-GB" sz="1400"/>
              <a:t>TensorFlow supports scalable construction of regression models suitable for various data sizes and complexities.</a:t>
            </a:r>
          </a:p>
          <a:p>
            <a:pPr marL="0" indent="0">
              <a:spcBef>
                <a:spcPts val="2500"/>
              </a:spcBef>
              <a:buFont typeface="Arial" panose="020B0604020202020204" pitchFamily="34" charset="0"/>
              <a:buNone/>
            </a:pPr>
            <a:r>
              <a:rPr lang="en-GB" sz="1400" b="1"/>
              <a:t>Data Pipeline Integration</a:t>
            </a:r>
          </a:p>
          <a:p>
            <a:pPr marL="0" lvl="1" indent="0">
              <a:buFont typeface="Arial" panose="020B0604020202020204" pitchFamily="34" charset="0"/>
              <a:buNone/>
            </a:pPr>
            <a:r>
              <a:rPr lang="en-GB" sz="1400"/>
              <a:t>TensorFlow easily integrates with diverse data pipelines ensuring smooth data flow for regression tasks.</a:t>
            </a:r>
          </a:p>
          <a:p>
            <a:pPr marL="0" indent="0">
              <a:spcBef>
                <a:spcPts val="2500"/>
              </a:spcBef>
              <a:buFont typeface="Arial" panose="020B0604020202020204" pitchFamily="34" charset="0"/>
              <a:buNone/>
            </a:pPr>
            <a:r>
              <a:rPr lang="en-GB" sz="1400" b="1"/>
              <a:t>Robust Training and Evaluation</a:t>
            </a:r>
          </a:p>
          <a:p>
            <a:pPr marL="0" lvl="1" indent="0">
              <a:buFont typeface="Arial" panose="020B0604020202020204" pitchFamily="34" charset="0"/>
              <a:buNone/>
            </a:pPr>
            <a:r>
              <a:rPr lang="en-GB" sz="1400"/>
              <a:t>TensorFlow offers comprehensive tools for training, evaluation, and optimisation of regression models.</a:t>
            </a:r>
          </a:p>
        </p:txBody>
      </p:sp>
      <p:cxnSp>
        <p:nvCxnSpPr>
          <p:cNvPr id="18" name="Straight Connector 17">
            <a:extLst>
              <a:ext uri="{FF2B5EF4-FFF2-40B4-BE49-F238E27FC236}">
                <a16:creationId xmlns:a16="http://schemas.microsoft.com/office/drawing/2014/main" id="{8E0104E4-99BC-494F-8342-F250828E574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9065" y="6145599"/>
            <a:ext cx="1058283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0345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DEF92653-5D6D-47E6-8744-0DAF76E049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sto MT"/>
              <a:ea typeface="+mn-ea"/>
              <a:cs typeface="+mn-cs"/>
            </a:endParaRPr>
          </a:p>
        </p:txBody>
      </p:sp>
      <p:sp>
        <p:nvSpPr>
          <p:cNvPr id="2" name="Title 1">
            <a:extLst>
              <a:ext uri="{FF2B5EF4-FFF2-40B4-BE49-F238E27FC236}">
                <a16:creationId xmlns:a16="http://schemas.microsoft.com/office/drawing/2014/main" id="{8564D019-584E-A1B6-8437-A84C53E412F7}"/>
              </a:ext>
            </a:extLst>
          </p:cNvPr>
          <p:cNvSpPr>
            <a:spLocks noGrp="1"/>
          </p:cNvSpPr>
          <p:nvPr>
            <p:ph type="ctrTitle"/>
          </p:nvPr>
        </p:nvSpPr>
        <p:spPr>
          <a:xfrm>
            <a:off x="695324" y="1145308"/>
            <a:ext cx="7600263" cy="4860947"/>
          </a:xfrm>
        </p:spPr>
        <p:txBody>
          <a:bodyPr anchor="b">
            <a:normAutofit/>
          </a:bodyPr>
          <a:lstStyle/>
          <a:p>
            <a:r>
              <a:rPr lang="en-GB" sz="7600"/>
              <a:t>Implementing Regression Models in TensorFlow</a:t>
            </a:r>
          </a:p>
        </p:txBody>
      </p:sp>
      <p:cxnSp>
        <p:nvCxnSpPr>
          <p:cNvPr id="9" name="Straight Connector 8">
            <a:extLst>
              <a:ext uri="{FF2B5EF4-FFF2-40B4-BE49-F238E27FC236}">
                <a16:creationId xmlns:a16="http://schemas.microsoft.com/office/drawing/2014/main" id="{67CEFA70-4D11-644F-D4FB-AFFE8747ECC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755420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127171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660EB578-C970-4186-B93C-45851BBC6E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43970F2-DED3-2A6F-7CA5-490B420BB4E4}"/>
              </a:ext>
            </a:extLst>
          </p:cNvPr>
          <p:cNvSpPr>
            <a:spLocks noGrp="1"/>
          </p:cNvSpPr>
          <p:nvPr>
            <p:ph type="title"/>
          </p:nvPr>
        </p:nvSpPr>
        <p:spPr>
          <a:xfrm>
            <a:off x="4866968" y="914400"/>
            <a:ext cx="6627924" cy="1307592"/>
          </a:xfrm>
        </p:spPr>
        <p:txBody>
          <a:bodyPr vert="horz" lIns="91440" tIns="45720" rIns="91440" bIns="45720" rtlCol="0" anchor="t">
            <a:normAutofit/>
          </a:bodyPr>
          <a:lstStyle/>
          <a:p>
            <a:pPr>
              <a:lnSpc>
                <a:spcPct val="90000"/>
              </a:lnSpc>
            </a:pPr>
            <a:r>
              <a:rPr lang="en-US"/>
              <a:t>Preparing data for TensorFlow regression</a:t>
            </a:r>
          </a:p>
        </p:txBody>
      </p:sp>
      <p:pic>
        <p:nvPicPr>
          <p:cNvPr id="5" name="Content Placeholder 4" descr="3D illustration.">
            <a:extLst>
              <a:ext uri="{FF2B5EF4-FFF2-40B4-BE49-F238E27FC236}">
                <a16:creationId xmlns:a16="http://schemas.microsoft.com/office/drawing/2014/main" id="{3EB1BA34-92B7-4C4A-9486-656D9A6C43C7}"/>
              </a:ext>
            </a:extLst>
          </p:cNvPr>
          <p:cNvPicPr>
            <a:picLocks noGrp="1" noChangeAspect="1"/>
          </p:cNvPicPr>
          <p:nvPr>
            <p:ph sz="half" idx="1"/>
          </p:nvPr>
        </p:nvPicPr>
        <p:blipFill>
          <a:blip r:embed="rId3"/>
          <a:srcRect l="3769" r="50351" b="1"/>
          <a:stretch>
            <a:fillRect/>
          </a:stretch>
        </p:blipFill>
        <p:spPr>
          <a:xfrm>
            <a:off x="20" y="-17929"/>
            <a:ext cx="4206220" cy="6875929"/>
          </a:xfrm>
          <a:prstGeom prst="rect">
            <a:avLst/>
          </a:prstGeom>
        </p:spPr>
      </p:pic>
      <p:cxnSp>
        <p:nvCxnSpPr>
          <p:cNvPr id="16" name="Straight Connector 15">
            <a:extLst>
              <a:ext uri="{FF2B5EF4-FFF2-40B4-BE49-F238E27FC236}">
                <a16:creationId xmlns:a16="http://schemas.microsoft.com/office/drawing/2014/main" id="{CDF57B02-07BB-407B-BB36-06D9C64A673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7665" y="722376"/>
            <a:ext cx="6476356"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4D1ED575-EAAE-99B8-7743-8C625695C475}"/>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4866968" y="2221992"/>
            <a:ext cx="6627924" cy="3739896"/>
          </a:xfrm>
        </p:spPr>
        <p:txBody>
          <a:bodyPr>
            <a:normAutofit/>
          </a:bodyPr>
          <a:lstStyle/>
          <a:p>
            <a:pPr marL="0" indent="0">
              <a:spcBef>
                <a:spcPts val="2500"/>
              </a:spcBef>
              <a:buFont typeface="Arial" panose="020B0604020202020204" pitchFamily="34" charset="0"/>
              <a:buNone/>
            </a:pPr>
            <a:r>
              <a:rPr lang="en-GB" sz="1400" b="1"/>
              <a:t>Data Cleaning</a:t>
            </a:r>
          </a:p>
          <a:p>
            <a:pPr marL="0" lvl="1" indent="0">
              <a:buFont typeface="Arial" panose="020B0604020202020204" pitchFamily="34" charset="0"/>
              <a:buNone/>
            </a:pPr>
            <a:r>
              <a:rPr lang="en-GB" sz="1400"/>
              <a:t>Removing errors and inconsistencies from data is essential for accurate regression model training.</a:t>
            </a:r>
          </a:p>
          <a:p>
            <a:pPr marL="0" indent="0">
              <a:spcBef>
                <a:spcPts val="2500"/>
              </a:spcBef>
              <a:buFont typeface="Arial" panose="020B0604020202020204" pitchFamily="34" charset="0"/>
              <a:buNone/>
            </a:pPr>
            <a:r>
              <a:rPr lang="en-GB" sz="1400" b="1"/>
              <a:t>Data Normalisation</a:t>
            </a:r>
          </a:p>
          <a:p>
            <a:pPr marL="0" lvl="1" indent="0">
              <a:buFont typeface="Arial" panose="020B0604020202020204" pitchFamily="34" charset="0"/>
              <a:buNone/>
            </a:pPr>
            <a:r>
              <a:rPr lang="en-GB" sz="1400"/>
              <a:t>Normalising data scales values to a common range, improving model convergence and performance.</a:t>
            </a:r>
          </a:p>
          <a:p>
            <a:pPr marL="0" indent="0">
              <a:spcBef>
                <a:spcPts val="2500"/>
              </a:spcBef>
              <a:buFont typeface="Arial" panose="020B0604020202020204" pitchFamily="34" charset="0"/>
              <a:buNone/>
            </a:pPr>
            <a:r>
              <a:rPr lang="en-GB" sz="1400" b="1"/>
              <a:t>Training and Testing Split</a:t>
            </a:r>
          </a:p>
          <a:p>
            <a:pPr marL="0" lvl="1" indent="0">
              <a:buFont typeface="Arial" panose="020B0604020202020204" pitchFamily="34" charset="0"/>
              <a:buNone/>
            </a:pPr>
            <a:r>
              <a:rPr lang="en-GB" sz="1400"/>
              <a:t>Splitting data into training and testing sets helps evaluate model accuracy and avoid overfitting.</a:t>
            </a:r>
          </a:p>
        </p:txBody>
      </p:sp>
      <p:cxnSp>
        <p:nvCxnSpPr>
          <p:cNvPr id="18" name="Straight Connector 17">
            <a:extLst>
              <a:ext uri="{FF2B5EF4-FFF2-40B4-BE49-F238E27FC236}">
                <a16:creationId xmlns:a16="http://schemas.microsoft.com/office/drawing/2014/main" id="{C6855964-C920-48EB-8804-74291211C8A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7665" y="6144768"/>
            <a:ext cx="647635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200298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09BED9C-316D-5C43-DDBF-BA1AC6F59CB5}"/>
              </a:ext>
            </a:extLst>
          </p:cNvPr>
          <p:cNvSpPr>
            <a:spLocks noGrp="1"/>
          </p:cNvSpPr>
          <p:nvPr>
            <p:ph type="title"/>
          </p:nvPr>
        </p:nvSpPr>
        <p:spPr>
          <a:xfrm>
            <a:off x="704087" y="909637"/>
            <a:ext cx="4800600" cy="1307592"/>
          </a:xfrm>
        </p:spPr>
        <p:txBody>
          <a:bodyPr vert="horz" lIns="91440" tIns="45720" rIns="91440" bIns="45720" rtlCol="0" anchor="t">
            <a:normAutofit/>
          </a:bodyPr>
          <a:lstStyle/>
          <a:p>
            <a:pPr>
              <a:lnSpc>
                <a:spcPct val="90000"/>
              </a:lnSpc>
            </a:pPr>
            <a:r>
              <a:rPr lang="en-US"/>
              <a:t>Building a linear regression model</a:t>
            </a:r>
          </a:p>
        </p:txBody>
      </p:sp>
      <p:cxnSp>
        <p:nvCxnSpPr>
          <p:cNvPr id="16" name="Straight Connector 15">
            <a:extLst>
              <a:ext uri="{FF2B5EF4-FFF2-40B4-BE49-F238E27FC236}">
                <a16:creationId xmlns:a16="http://schemas.microsoft.com/office/drawing/2014/main" id="{511FC409-B3C2-4F68-865C-C5333D6F271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4645152"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14E72619-BF2B-19C2-00FD-9A9008761787}"/>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704089" y="2221992"/>
            <a:ext cx="4800600" cy="3739896"/>
          </a:xfrm>
        </p:spPr>
        <p:txBody>
          <a:bodyPr>
            <a:normAutofit/>
          </a:bodyPr>
          <a:lstStyle/>
          <a:p>
            <a:pPr marL="0" indent="0">
              <a:spcBef>
                <a:spcPts val="2500"/>
              </a:spcBef>
              <a:buFont typeface="Arial" panose="020B0604020202020204" pitchFamily="34" charset="0"/>
              <a:buNone/>
            </a:pPr>
            <a:r>
              <a:rPr lang="en-GB" sz="1400" b="1"/>
              <a:t>Model Structure</a:t>
            </a:r>
          </a:p>
          <a:p>
            <a:pPr marL="0" lvl="1" indent="0">
              <a:buFont typeface="Arial" panose="020B0604020202020204" pitchFamily="34" charset="0"/>
              <a:buNone/>
            </a:pPr>
            <a:r>
              <a:rPr lang="en-GB" sz="1400"/>
              <a:t>Linear regression uses layers to connect input features with output predictions clearly and efficiently.</a:t>
            </a:r>
          </a:p>
          <a:p>
            <a:pPr marL="0" indent="0">
              <a:spcBef>
                <a:spcPts val="2500"/>
              </a:spcBef>
              <a:buFont typeface="Arial" panose="020B0604020202020204" pitchFamily="34" charset="0"/>
              <a:buNone/>
            </a:pPr>
            <a:r>
              <a:rPr lang="en-GB" sz="1400" b="1"/>
              <a:t>Weight Optimization</a:t>
            </a:r>
          </a:p>
          <a:p>
            <a:pPr marL="0" lvl="1" indent="0">
              <a:buFont typeface="Arial" panose="020B0604020202020204" pitchFamily="34" charset="0"/>
              <a:buNone/>
            </a:pPr>
            <a:r>
              <a:rPr lang="en-GB" sz="1400"/>
              <a:t>Weights are adjusted during training to minimise prediction errors and improve model accuracy.</a:t>
            </a:r>
          </a:p>
        </p:txBody>
      </p:sp>
      <p:cxnSp>
        <p:nvCxnSpPr>
          <p:cNvPr id="18" name="Straight Connector 17">
            <a:extLst>
              <a:ext uri="{FF2B5EF4-FFF2-40B4-BE49-F238E27FC236}">
                <a16:creationId xmlns:a16="http://schemas.microsoft.com/office/drawing/2014/main" id="{B810270D-76A7-44B3-9746-7EDF5788602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464515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Content Placeholder 4" descr="Red Communication bubbles with copy space are connected each other with black arrows. This image shows the social media, and online communication between people.">
            <a:extLst>
              <a:ext uri="{FF2B5EF4-FFF2-40B4-BE49-F238E27FC236}">
                <a16:creationId xmlns:a16="http://schemas.microsoft.com/office/drawing/2014/main" id="{FB1D8915-DF67-4153-9A23-FBBFB9F03C4B}"/>
              </a:ext>
            </a:extLst>
          </p:cNvPr>
          <p:cNvPicPr>
            <a:picLocks noGrp="1" noChangeAspect="1"/>
          </p:cNvPicPr>
          <p:nvPr>
            <p:ph sz="half" idx="1"/>
          </p:nvPr>
        </p:nvPicPr>
        <p:blipFill>
          <a:blip r:embed="rId3"/>
          <a:srcRect l="13636" r="27534" b="-1"/>
          <a:stretch>
            <a:fillRect/>
          </a:stretch>
        </p:blipFill>
        <p:spPr>
          <a:xfrm>
            <a:off x="6147816" y="10"/>
            <a:ext cx="6044184" cy="6857990"/>
          </a:xfrm>
          <a:prstGeom prst="rect">
            <a:avLst/>
          </a:prstGeom>
        </p:spPr>
      </p:pic>
    </p:spTree>
    <p:extLst>
      <p:ext uri="{BB962C8B-B14F-4D97-AF65-F5344CB8AC3E}">
        <p14:creationId xmlns:p14="http://schemas.microsoft.com/office/powerpoint/2010/main" val="13606036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660EB578-C970-4186-B93C-45851BBC6E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2E75690-E1EB-2867-15B3-097FA6F4085C}"/>
              </a:ext>
            </a:extLst>
          </p:cNvPr>
          <p:cNvSpPr>
            <a:spLocks noGrp="1"/>
          </p:cNvSpPr>
          <p:nvPr>
            <p:ph type="title"/>
          </p:nvPr>
        </p:nvSpPr>
        <p:spPr>
          <a:xfrm>
            <a:off x="4866968" y="914400"/>
            <a:ext cx="6627924" cy="1307592"/>
          </a:xfrm>
        </p:spPr>
        <p:txBody>
          <a:bodyPr vert="horz" lIns="91440" tIns="45720" rIns="91440" bIns="45720" rtlCol="0" anchor="t">
            <a:normAutofit/>
          </a:bodyPr>
          <a:lstStyle/>
          <a:p>
            <a:pPr>
              <a:lnSpc>
                <a:spcPct val="90000"/>
              </a:lnSpc>
            </a:pPr>
            <a:r>
              <a:rPr lang="en-US"/>
              <a:t>Training, evaluation, and interpretation</a:t>
            </a:r>
          </a:p>
        </p:txBody>
      </p:sp>
      <p:pic>
        <p:nvPicPr>
          <p:cNvPr id="5" name="Content Placeholder 4" descr="Female drawing flow chart">
            <a:extLst>
              <a:ext uri="{FF2B5EF4-FFF2-40B4-BE49-F238E27FC236}">
                <a16:creationId xmlns:a16="http://schemas.microsoft.com/office/drawing/2014/main" id="{93D6F561-8231-4495-9972-78CE1A85AAD3}"/>
              </a:ext>
            </a:extLst>
          </p:cNvPr>
          <p:cNvPicPr>
            <a:picLocks noGrp="1" noChangeAspect="1"/>
          </p:cNvPicPr>
          <p:nvPr>
            <p:ph sz="half" idx="1"/>
          </p:nvPr>
        </p:nvPicPr>
        <p:blipFill>
          <a:blip r:embed="rId3"/>
          <a:srcRect l="28284" r="31647"/>
          <a:stretch>
            <a:fillRect/>
          </a:stretch>
        </p:blipFill>
        <p:spPr>
          <a:xfrm>
            <a:off x="20" y="-17929"/>
            <a:ext cx="4206220" cy="6875929"/>
          </a:xfrm>
          <a:prstGeom prst="rect">
            <a:avLst/>
          </a:prstGeom>
        </p:spPr>
      </p:pic>
      <p:cxnSp>
        <p:nvCxnSpPr>
          <p:cNvPr id="16" name="Straight Connector 15">
            <a:extLst>
              <a:ext uri="{FF2B5EF4-FFF2-40B4-BE49-F238E27FC236}">
                <a16:creationId xmlns:a16="http://schemas.microsoft.com/office/drawing/2014/main" id="{CDF57B02-07BB-407B-BB36-06D9C64A673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7665" y="722376"/>
            <a:ext cx="6476356"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01E80F7C-AC9D-A8C6-4614-6CAA26ABB076}"/>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4866968" y="2221992"/>
            <a:ext cx="6627924" cy="3739896"/>
          </a:xfrm>
        </p:spPr>
        <p:txBody>
          <a:bodyPr>
            <a:normAutofit/>
          </a:bodyPr>
          <a:lstStyle/>
          <a:p>
            <a:pPr marL="0" indent="0">
              <a:spcBef>
                <a:spcPts val="2500"/>
              </a:spcBef>
              <a:buFont typeface="Arial" panose="020B0604020202020204" pitchFamily="34" charset="0"/>
              <a:buNone/>
            </a:pPr>
            <a:r>
              <a:rPr lang="en-GB" sz="1400" b="1"/>
              <a:t>Model Training Process</a:t>
            </a:r>
          </a:p>
          <a:p>
            <a:pPr marL="0" lvl="1" indent="0">
              <a:buFont typeface="Arial" panose="020B0604020202020204" pitchFamily="34" charset="0"/>
              <a:buNone/>
            </a:pPr>
            <a:r>
              <a:rPr lang="en-GB" sz="1400"/>
              <a:t>Training involves feeding data through the model and adjusting its parameters to improve performance.</a:t>
            </a:r>
          </a:p>
          <a:p>
            <a:pPr marL="0" indent="0">
              <a:spcBef>
                <a:spcPts val="2500"/>
              </a:spcBef>
              <a:buFont typeface="Arial" panose="020B0604020202020204" pitchFamily="34" charset="0"/>
              <a:buNone/>
            </a:pPr>
            <a:r>
              <a:rPr lang="en-GB" sz="1400" b="1"/>
              <a:t>Evaluation Metrics</a:t>
            </a:r>
          </a:p>
          <a:p>
            <a:pPr marL="0" lvl="1" indent="0">
              <a:buFont typeface="Arial" panose="020B0604020202020204" pitchFamily="34" charset="0"/>
              <a:buNone/>
            </a:pPr>
            <a:r>
              <a:rPr lang="en-GB" sz="1400"/>
              <a:t>Evaluation metrics like mean squared error measure the model's accuracy and performance.</a:t>
            </a:r>
          </a:p>
          <a:p>
            <a:pPr marL="0" indent="0">
              <a:spcBef>
                <a:spcPts val="2500"/>
              </a:spcBef>
              <a:buFont typeface="Arial" panose="020B0604020202020204" pitchFamily="34" charset="0"/>
              <a:buNone/>
            </a:pPr>
            <a:r>
              <a:rPr lang="en-GB" sz="1400" b="1"/>
              <a:t>Model Interpretation</a:t>
            </a:r>
          </a:p>
          <a:p>
            <a:pPr marL="0" lvl="1" indent="0">
              <a:buFont typeface="Arial" panose="020B0604020202020204" pitchFamily="34" charset="0"/>
              <a:buNone/>
            </a:pPr>
            <a:r>
              <a:rPr lang="en-GB" sz="1400"/>
              <a:t>Interpretation helps understand insights from the model to explain its predictions and behaviour.</a:t>
            </a:r>
          </a:p>
        </p:txBody>
      </p:sp>
      <p:cxnSp>
        <p:nvCxnSpPr>
          <p:cNvPr id="18" name="Straight Connector 17">
            <a:extLst>
              <a:ext uri="{FF2B5EF4-FFF2-40B4-BE49-F238E27FC236}">
                <a16:creationId xmlns:a16="http://schemas.microsoft.com/office/drawing/2014/main" id="{C6855964-C920-48EB-8804-74291211C8A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7665" y="6144768"/>
            <a:ext cx="647635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649284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179F66-FE11-5E05-8B08-632276C84E50}"/>
              </a:ext>
            </a:extLst>
          </p:cNvPr>
          <p:cNvSpPr>
            <a:spLocks noGrp="1"/>
          </p:cNvSpPr>
          <p:nvPr>
            <p:ph type="title"/>
          </p:nvPr>
        </p:nvSpPr>
        <p:spPr/>
        <p:txBody>
          <a:bodyPr/>
          <a:lstStyle/>
          <a:p>
            <a:r>
              <a:rPr lang="en-US" dirty="0"/>
              <a:t>Data Model</a:t>
            </a:r>
          </a:p>
        </p:txBody>
      </p:sp>
      <p:sp>
        <p:nvSpPr>
          <p:cNvPr id="3" name="Rectangle : en biseau 2">
            <a:extLst>
              <a:ext uri="{FF2B5EF4-FFF2-40B4-BE49-F238E27FC236}">
                <a16:creationId xmlns:a16="http://schemas.microsoft.com/office/drawing/2014/main" id="{DA6FD135-1B46-AD77-6326-8455539D4A50}"/>
              </a:ext>
            </a:extLst>
          </p:cNvPr>
          <p:cNvSpPr/>
          <p:nvPr/>
        </p:nvSpPr>
        <p:spPr>
          <a:xfrm>
            <a:off x="400455" y="2498725"/>
            <a:ext cx="2505807" cy="1325563"/>
          </a:xfrm>
          <a:prstGeom prst="beve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Fuel Data</a:t>
            </a:r>
          </a:p>
        </p:txBody>
      </p:sp>
      <p:sp>
        <p:nvSpPr>
          <p:cNvPr id="4" name="Rectangle : en biseau 3">
            <a:extLst>
              <a:ext uri="{FF2B5EF4-FFF2-40B4-BE49-F238E27FC236}">
                <a16:creationId xmlns:a16="http://schemas.microsoft.com/office/drawing/2014/main" id="{FB9085A8-909C-4E54-5FD5-28580234A7FD}"/>
              </a:ext>
            </a:extLst>
          </p:cNvPr>
          <p:cNvSpPr/>
          <p:nvPr/>
        </p:nvSpPr>
        <p:spPr>
          <a:xfrm>
            <a:off x="5505114" y="1173162"/>
            <a:ext cx="2505807" cy="1325563"/>
          </a:xfrm>
          <a:prstGeom prst="beve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Flight Data</a:t>
            </a:r>
          </a:p>
        </p:txBody>
      </p:sp>
      <p:cxnSp>
        <p:nvCxnSpPr>
          <p:cNvPr id="5" name="Connecteur : en angle 5">
            <a:extLst>
              <a:ext uri="{FF2B5EF4-FFF2-40B4-BE49-F238E27FC236}">
                <a16:creationId xmlns:a16="http://schemas.microsoft.com/office/drawing/2014/main" id="{2E00C33A-9364-13CB-685B-5C51EFE2FD57}"/>
              </a:ext>
            </a:extLst>
          </p:cNvPr>
          <p:cNvCxnSpPr>
            <a:stCxn id="4" idx="4"/>
            <a:endCxn id="3" idx="0"/>
          </p:cNvCxnSpPr>
          <p:nvPr/>
        </p:nvCxnSpPr>
        <p:spPr>
          <a:xfrm rot="10800000" flipV="1">
            <a:off x="2906262" y="1835943"/>
            <a:ext cx="2598852" cy="1325563"/>
          </a:xfrm>
          <a:prstGeom prst="bentConnector3">
            <a:avLst/>
          </a:prstGeom>
          <a:ln w="25400">
            <a:headEnd type="none"/>
            <a:tailEnd type="arrow" w="lg" len="lg"/>
          </a:ln>
        </p:spPr>
        <p:style>
          <a:lnRef idx="1">
            <a:schemeClr val="accent1"/>
          </a:lnRef>
          <a:fillRef idx="0">
            <a:schemeClr val="accent1"/>
          </a:fillRef>
          <a:effectRef idx="0">
            <a:schemeClr val="accent1"/>
          </a:effectRef>
          <a:fontRef idx="minor">
            <a:schemeClr val="tx1"/>
          </a:fontRef>
        </p:style>
      </p:cxnSp>
      <p:sp>
        <p:nvSpPr>
          <p:cNvPr id="6" name="ZoneTexte 7">
            <a:extLst>
              <a:ext uri="{FF2B5EF4-FFF2-40B4-BE49-F238E27FC236}">
                <a16:creationId xmlns:a16="http://schemas.microsoft.com/office/drawing/2014/main" id="{F91042F0-BB95-56D3-097F-95674789F70A}"/>
              </a:ext>
            </a:extLst>
          </p:cNvPr>
          <p:cNvSpPr txBox="1"/>
          <p:nvPr/>
        </p:nvSpPr>
        <p:spPr>
          <a:xfrm>
            <a:off x="1628635" y="1574333"/>
            <a:ext cx="2505806" cy="523220"/>
          </a:xfrm>
          <a:prstGeom prst="rect">
            <a:avLst/>
          </a:prstGeom>
          <a:noFill/>
        </p:spPr>
        <p:txBody>
          <a:bodyPr wrap="square" rtlCol="0">
            <a:spAutoFit/>
          </a:bodyPr>
          <a:lstStyle>
            <a:defPPr>
              <a:defRPr lang="fr-FR"/>
            </a:defPPr>
            <a:lvl1pPr algn="ctr">
              <a:defRPr sz="1400"/>
            </a:lvl1pPr>
          </a:lstStyle>
          <a:p>
            <a:r>
              <a:rPr lang="fr-FR" dirty="0"/>
              <a:t>Flight id </a:t>
            </a:r>
          </a:p>
          <a:p>
            <a:r>
              <a:rPr lang="fr-FR" dirty="0" err="1"/>
              <a:t>TimeStamp</a:t>
            </a:r>
            <a:r>
              <a:rPr lang="fr-FR" dirty="0"/>
              <a:t> relative start</a:t>
            </a:r>
          </a:p>
        </p:txBody>
      </p:sp>
      <p:sp>
        <p:nvSpPr>
          <p:cNvPr id="7" name="Rectangle : en biseau 8">
            <a:extLst>
              <a:ext uri="{FF2B5EF4-FFF2-40B4-BE49-F238E27FC236}">
                <a16:creationId xmlns:a16="http://schemas.microsoft.com/office/drawing/2014/main" id="{458E003E-1FFE-A868-3215-B0F59F3DCEA7}"/>
              </a:ext>
            </a:extLst>
          </p:cNvPr>
          <p:cNvSpPr/>
          <p:nvPr/>
        </p:nvSpPr>
        <p:spPr>
          <a:xfrm>
            <a:off x="4146035" y="4359275"/>
            <a:ext cx="2505807" cy="1325563"/>
          </a:xfrm>
          <a:prstGeom prst="beve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Flight List Data</a:t>
            </a:r>
          </a:p>
        </p:txBody>
      </p:sp>
      <p:cxnSp>
        <p:nvCxnSpPr>
          <p:cNvPr id="8" name="Connecteur : en angle 11">
            <a:extLst>
              <a:ext uri="{FF2B5EF4-FFF2-40B4-BE49-F238E27FC236}">
                <a16:creationId xmlns:a16="http://schemas.microsoft.com/office/drawing/2014/main" id="{F4E4D2E7-AC43-F8E6-5552-0831651F8B8C}"/>
              </a:ext>
            </a:extLst>
          </p:cNvPr>
          <p:cNvCxnSpPr>
            <a:cxnSpLocks/>
            <a:stCxn id="7" idx="5"/>
            <a:endCxn id="3" idx="0"/>
          </p:cNvCxnSpPr>
          <p:nvPr/>
        </p:nvCxnSpPr>
        <p:spPr>
          <a:xfrm rot="10800000">
            <a:off x="2906262" y="3161507"/>
            <a:ext cx="1405468" cy="1860550"/>
          </a:xfrm>
          <a:prstGeom prst="bentConnector3">
            <a:avLst/>
          </a:prstGeom>
          <a:ln w="25400">
            <a:headEnd type="none"/>
            <a:tailEnd type="arrow" w="lg" len="lg"/>
          </a:ln>
        </p:spPr>
        <p:style>
          <a:lnRef idx="1">
            <a:schemeClr val="accent1"/>
          </a:lnRef>
          <a:fillRef idx="0">
            <a:schemeClr val="accent1"/>
          </a:fillRef>
          <a:effectRef idx="0">
            <a:schemeClr val="accent1"/>
          </a:effectRef>
          <a:fontRef idx="minor">
            <a:schemeClr val="tx1"/>
          </a:fontRef>
        </p:style>
      </p:cxnSp>
      <p:sp>
        <p:nvSpPr>
          <p:cNvPr id="9" name="Rectangle : en biseau 18">
            <a:extLst>
              <a:ext uri="{FF2B5EF4-FFF2-40B4-BE49-F238E27FC236}">
                <a16:creationId xmlns:a16="http://schemas.microsoft.com/office/drawing/2014/main" id="{1CBA7E97-1B58-416A-A667-7DE925C21286}"/>
              </a:ext>
            </a:extLst>
          </p:cNvPr>
          <p:cNvSpPr/>
          <p:nvPr/>
        </p:nvSpPr>
        <p:spPr>
          <a:xfrm>
            <a:off x="8766285" y="2511881"/>
            <a:ext cx="2505807" cy="1325563"/>
          </a:xfrm>
          <a:prstGeom prst="beve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Airport Data</a:t>
            </a:r>
          </a:p>
        </p:txBody>
      </p:sp>
      <p:cxnSp>
        <p:nvCxnSpPr>
          <p:cNvPr id="10" name="Connecteur : en angle 19">
            <a:extLst>
              <a:ext uri="{FF2B5EF4-FFF2-40B4-BE49-F238E27FC236}">
                <a16:creationId xmlns:a16="http://schemas.microsoft.com/office/drawing/2014/main" id="{C4B767A9-25D9-5C7F-64EC-C1109EE5B82D}"/>
              </a:ext>
            </a:extLst>
          </p:cNvPr>
          <p:cNvCxnSpPr>
            <a:cxnSpLocks/>
            <a:stCxn id="9" idx="4"/>
            <a:endCxn id="7" idx="1"/>
          </p:cNvCxnSpPr>
          <p:nvPr/>
        </p:nvCxnSpPr>
        <p:spPr>
          <a:xfrm rot="10800000" flipV="1">
            <a:off x="6486147" y="3174663"/>
            <a:ext cx="2280138" cy="1847394"/>
          </a:xfrm>
          <a:prstGeom prst="bentConnector3">
            <a:avLst/>
          </a:prstGeom>
          <a:ln w="25400">
            <a:headEnd type="none"/>
            <a:tailEnd type="arrow" w="lg" len="lg"/>
          </a:ln>
        </p:spPr>
        <p:style>
          <a:lnRef idx="1">
            <a:schemeClr val="accent1"/>
          </a:lnRef>
          <a:fillRef idx="0">
            <a:schemeClr val="accent1"/>
          </a:fillRef>
          <a:effectRef idx="0">
            <a:schemeClr val="accent1"/>
          </a:effectRef>
          <a:fontRef idx="minor">
            <a:schemeClr val="tx1"/>
          </a:fontRef>
        </p:style>
      </p:cxnSp>
      <p:sp>
        <p:nvSpPr>
          <p:cNvPr id="11" name="Rectangle : en biseau 24">
            <a:extLst>
              <a:ext uri="{FF2B5EF4-FFF2-40B4-BE49-F238E27FC236}">
                <a16:creationId xmlns:a16="http://schemas.microsoft.com/office/drawing/2014/main" id="{62BDA395-63BA-68BE-C969-0767A0D6F6FD}"/>
              </a:ext>
            </a:extLst>
          </p:cNvPr>
          <p:cNvSpPr/>
          <p:nvPr/>
        </p:nvSpPr>
        <p:spPr>
          <a:xfrm>
            <a:off x="8766285" y="4346119"/>
            <a:ext cx="2505807" cy="1325563"/>
          </a:xfrm>
          <a:prstGeom prst="beve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Aircraft Data</a:t>
            </a:r>
          </a:p>
        </p:txBody>
      </p:sp>
      <p:cxnSp>
        <p:nvCxnSpPr>
          <p:cNvPr id="12" name="Connecteur : en angle 30">
            <a:extLst>
              <a:ext uri="{FF2B5EF4-FFF2-40B4-BE49-F238E27FC236}">
                <a16:creationId xmlns:a16="http://schemas.microsoft.com/office/drawing/2014/main" id="{5B138680-13C9-2493-396D-09923845637E}"/>
              </a:ext>
            </a:extLst>
          </p:cNvPr>
          <p:cNvCxnSpPr>
            <a:cxnSpLocks/>
            <a:stCxn id="11" idx="4"/>
            <a:endCxn id="7" idx="0"/>
          </p:cNvCxnSpPr>
          <p:nvPr/>
        </p:nvCxnSpPr>
        <p:spPr>
          <a:xfrm rot="10800000" flipV="1">
            <a:off x="6651843" y="5008901"/>
            <a:ext cx="2114443" cy="13156"/>
          </a:xfrm>
          <a:prstGeom prst="bentConnector3">
            <a:avLst/>
          </a:prstGeom>
          <a:ln w="25400">
            <a:headEnd type="none"/>
            <a:tailEnd type="arrow" w="lg" len="lg"/>
          </a:ln>
        </p:spPr>
        <p:style>
          <a:lnRef idx="1">
            <a:schemeClr val="accent1"/>
          </a:lnRef>
          <a:fillRef idx="0">
            <a:schemeClr val="accent1"/>
          </a:fillRef>
          <a:effectRef idx="0">
            <a:schemeClr val="accent1"/>
          </a:effectRef>
          <a:fontRef idx="minor">
            <a:schemeClr val="tx1"/>
          </a:fontRef>
        </p:style>
      </p:cxnSp>
      <p:sp>
        <p:nvSpPr>
          <p:cNvPr id="13" name="ZoneTexte 36">
            <a:extLst>
              <a:ext uri="{FF2B5EF4-FFF2-40B4-BE49-F238E27FC236}">
                <a16:creationId xmlns:a16="http://schemas.microsoft.com/office/drawing/2014/main" id="{FA497367-BE1D-D426-07CD-DA973D20F79C}"/>
              </a:ext>
            </a:extLst>
          </p:cNvPr>
          <p:cNvSpPr txBox="1"/>
          <p:nvPr/>
        </p:nvSpPr>
        <p:spPr>
          <a:xfrm>
            <a:off x="2173076" y="4346118"/>
            <a:ext cx="1226230" cy="307777"/>
          </a:xfrm>
          <a:prstGeom prst="rect">
            <a:avLst/>
          </a:prstGeom>
          <a:noFill/>
        </p:spPr>
        <p:txBody>
          <a:bodyPr wrap="square" rtlCol="0">
            <a:spAutoFit/>
          </a:bodyPr>
          <a:lstStyle>
            <a:defPPr>
              <a:defRPr lang="fr-FR"/>
            </a:defPPr>
            <a:lvl1pPr algn="ctr">
              <a:defRPr sz="1400"/>
            </a:lvl1pPr>
          </a:lstStyle>
          <a:p>
            <a:r>
              <a:rPr lang="fr-FR" dirty="0"/>
              <a:t>Flight id</a:t>
            </a:r>
          </a:p>
        </p:txBody>
      </p:sp>
      <p:sp>
        <p:nvSpPr>
          <p:cNvPr id="14" name="ZoneTexte 37">
            <a:extLst>
              <a:ext uri="{FF2B5EF4-FFF2-40B4-BE49-F238E27FC236}">
                <a16:creationId xmlns:a16="http://schemas.microsoft.com/office/drawing/2014/main" id="{53F48F6D-CCC5-FEE8-5A6F-4C5C3E4D7CA2}"/>
              </a:ext>
            </a:extLst>
          </p:cNvPr>
          <p:cNvSpPr txBox="1"/>
          <p:nvPr/>
        </p:nvSpPr>
        <p:spPr>
          <a:xfrm>
            <a:off x="4570342" y="3406602"/>
            <a:ext cx="3140129" cy="523220"/>
          </a:xfrm>
          <a:prstGeom prst="rect">
            <a:avLst/>
          </a:prstGeom>
          <a:noFill/>
        </p:spPr>
        <p:txBody>
          <a:bodyPr wrap="square" rtlCol="0">
            <a:spAutoFit/>
          </a:bodyPr>
          <a:lstStyle/>
          <a:p>
            <a:pPr algn="ctr"/>
            <a:r>
              <a:rPr lang="fr-FR" sz="1400" dirty="0" err="1"/>
              <a:t>origin</a:t>
            </a:r>
            <a:r>
              <a:rPr lang="fr-FR" sz="1400" dirty="0"/>
              <a:t> </a:t>
            </a:r>
            <a:r>
              <a:rPr lang="fr-FR" sz="1400" dirty="0" err="1"/>
              <a:t>airport</a:t>
            </a:r>
            <a:r>
              <a:rPr lang="fr-FR" sz="1400" dirty="0"/>
              <a:t> ICAO code</a:t>
            </a:r>
          </a:p>
          <a:p>
            <a:pPr algn="ctr"/>
            <a:r>
              <a:rPr lang="fr-FR" sz="1400" dirty="0"/>
              <a:t>destination </a:t>
            </a:r>
            <a:r>
              <a:rPr lang="fr-FR" sz="1400" dirty="0" err="1"/>
              <a:t>airport</a:t>
            </a:r>
            <a:r>
              <a:rPr lang="fr-FR" sz="1400" dirty="0"/>
              <a:t> ICAO code</a:t>
            </a:r>
          </a:p>
        </p:txBody>
      </p:sp>
      <p:sp>
        <p:nvSpPr>
          <p:cNvPr id="15" name="ZoneTexte 43">
            <a:extLst>
              <a:ext uri="{FF2B5EF4-FFF2-40B4-BE49-F238E27FC236}">
                <a16:creationId xmlns:a16="http://schemas.microsoft.com/office/drawing/2014/main" id="{A9AEE91C-DE16-14B0-95FE-0FD93E8E0170}"/>
              </a:ext>
            </a:extLst>
          </p:cNvPr>
          <p:cNvSpPr txBox="1"/>
          <p:nvPr/>
        </p:nvSpPr>
        <p:spPr>
          <a:xfrm>
            <a:off x="6448548" y="5633738"/>
            <a:ext cx="2257702" cy="369332"/>
          </a:xfrm>
          <a:prstGeom prst="rect">
            <a:avLst/>
          </a:prstGeom>
          <a:noFill/>
        </p:spPr>
        <p:txBody>
          <a:bodyPr wrap="square" rtlCol="0">
            <a:spAutoFit/>
          </a:bodyPr>
          <a:lstStyle>
            <a:defPPr>
              <a:defRPr lang="fr-FR"/>
            </a:defPPr>
            <a:lvl1pPr algn="ctr">
              <a:defRPr sz="1400"/>
            </a:lvl1pPr>
          </a:lstStyle>
          <a:p>
            <a:r>
              <a:rPr lang="fr-FR" dirty="0"/>
              <a:t>Aircraft ICAO code</a:t>
            </a:r>
          </a:p>
        </p:txBody>
      </p:sp>
    </p:spTree>
    <p:extLst>
      <p:ext uri="{BB962C8B-B14F-4D97-AF65-F5344CB8AC3E}">
        <p14:creationId xmlns:p14="http://schemas.microsoft.com/office/powerpoint/2010/main" val="324284007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DEF92653-5D6D-47E6-8744-0DAF76E049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sto MT"/>
              <a:ea typeface="+mn-ea"/>
              <a:cs typeface="+mn-cs"/>
            </a:endParaRPr>
          </a:p>
        </p:txBody>
      </p:sp>
      <p:sp>
        <p:nvSpPr>
          <p:cNvPr id="2" name="Title 1">
            <a:extLst>
              <a:ext uri="{FF2B5EF4-FFF2-40B4-BE49-F238E27FC236}">
                <a16:creationId xmlns:a16="http://schemas.microsoft.com/office/drawing/2014/main" id="{A1BC53D4-5F9A-1979-9B35-C2CDD502DAD3}"/>
              </a:ext>
            </a:extLst>
          </p:cNvPr>
          <p:cNvSpPr>
            <a:spLocks noGrp="1"/>
          </p:cNvSpPr>
          <p:nvPr>
            <p:ph type="ctrTitle"/>
          </p:nvPr>
        </p:nvSpPr>
        <p:spPr>
          <a:xfrm>
            <a:off x="695324" y="1145308"/>
            <a:ext cx="7600263" cy="4860947"/>
          </a:xfrm>
        </p:spPr>
        <p:txBody>
          <a:bodyPr anchor="b">
            <a:normAutofit/>
          </a:bodyPr>
          <a:lstStyle/>
          <a:p>
            <a:r>
              <a:rPr lang="en-GB" sz="7600"/>
              <a:t>Advanced Techniques and Best Practices</a:t>
            </a:r>
          </a:p>
        </p:txBody>
      </p:sp>
      <p:cxnSp>
        <p:nvCxnSpPr>
          <p:cNvPr id="9" name="Straight Connector 8">
            <a:extLst>
              <a:ext uri="{FF2B5EF4-FFF2-40B4-BE49-F238E27FC236}">
                <a16:creationId xmlns:a16="http://schemas.microsoft.com/office/drawing/2014/main" id="{67CEFA70-4D11-644F-D4FB-AFFE8747ECC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755420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94267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2BC1176-57E7-0F32-2FBF-3212900B685F}"/>
              </a:ext>
            </a:extLst>
          </p:cNvPr>
          <p:cNvSpPr>
            <a:spLocks noGrp="1"/>
          </p:cNvSpPr>
          <p:nvPr>
            <p:ph type="title"/>
          </p:nvPr>
        </p:nvSpPr>
        <p:spPr>
          <a:xfrm>
            <a:off x="704088" y="914401"/>
            <a:ext cx="6766560" cy="1307592"/>
          </a:xfrm>
        </p:spPr>
        <p:txBody>
          <a:bodyPr vert="horz" lIns="91440" tIns="45720" rIns="91440" bIns="45720" rtlCol="0" anchor="t">
            <a:normAutofit/>
          </a:bodyPr>
          <a:lstStyle/>
          <a:p>
            <a:pPr>
              <a:lnSpc>
                <a:spcPct val="90000"/>
              </a:lnSpc>
            </a:pPr>
            <a:r>
              <a:rPr lang="en-US" sz="3100"/>
              <a:t>Handling non-linear regression with neural networks</a:t>
            </a:r>
          </a:p>
        </p:txBody>
      </p:sp>
      <p:cxnSp>
        <p:nvCxnSpPr>
          <p:cNvPr id="16" name="Straight Connector 15">
            <a:extLst>
              <a:ext uri="{FF2B5EF4-FFF2-40B4-BE49-F238E27FC236}">
                <a16:creationId xmlns:a16="http://schemas.microsoft.com/office/drawing/2014/main" id="{D2E57F3D-33BE-4306-87E6-2457637195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658368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6530A3CE-D92D-4099-0D58-74961C35F8AF}"/>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704088" y="2221994"/>
            <a:ext cx="6766560" cy="3739896"/>
          </a:xfrm>
        </p:spPr>
        <p:txBody>
          <a:bodyPr>
            <a:normAutofit/>
          </a:bodyPr>
          <a:lstStyle/>
          <a:p>
            <a:pPr marL="0" indent="0">
              <a:spcBef>
                <a:spcPts val="2500"/>
              </a:spcBef>
              <a:buFont typeface="Arial" panose="020B0604020202020204" pitchFamily="34" charset="0"/>
              <a:buNone/>
            </a:pPr>
            <a:r>
              <a:rPr lang="en-GB" sz="1400" b="1"/>
              <a:t>Neural Networks Structure</a:t>
            </a:r>
          </a:p>
          <a:p>
            <a:pPr marL="0" lvl="1" indent="0">
              <a:buFont typeface="Arial" panose="020B0604020202020204" pitchFamily="34" charset="0"/>
              <a:buNone/>
            </a:pPr>
            <a:r>
              <a:rPr lang="en-GB" sz="1400"/>
              <a:t>Neural networks use multiple stacked layers to capture complex non-linear relationships in data.</a:t>
            </a:r>
          </a:p>
          <a:p>
            <a:pPr marL="0" indent="0">
              <a:spcBef>
                <a:spcPts val="2500"/>
              </a:spcBef>
              <a:buFont typeface="Arial" panose="020B0604020202020204" pitchFamily="34" charset="0"/>
              <a:buNone/>
            </a:pPr>
            <a:r>
              <a:rPr lang="en-GB" sz="1400" b="1"/>
              <a:t>Activation Functions</a:t>
            </a:r>
          </a:p>
          <a:p>
            <a:pPr marL="0" lvl="1" indent="0">
              <a:buFont typeface="Arial" panose="020B0604020202020204" pitchFamily="34" charset="0"/>
              <a:buNone/>
            </a:pPr>
            <a:r>
              <a:rPr lang="en-GB" sz="1400"/>
              <a:t>Activation functions introduce non-linearity, enabling neural networks to model varied data patterns beyond linear regression.</a:t>
            </a:r>
          </a:p>
          <a:p>
            <a:pPr marL="0" indent="0">
              <a:spcBef>
                <a:spcPts val="2500"/>
              </a:spcBef>
              <a:buFont typeface="Arial" panose="020B0604020202020204" pitchFamily="34" charset="0"/>
              <a:buNone/>
            </a:pPr>
            <a:r>
              <a:rPr lang="en-GB" sz="1400" b="1"/>
              <a:t>Advanced Regression Modeling</a:t>
            </a:r>
          </a:p>
          <a:p>
            <a:pPr marL="0" lvl="1" indent="0">
              <a:buFont typeface="Arial" panose="020B0604020202020204" pitchFamily="34" charset="0"/>
              <a:buNone/>
            </a:pPr>
            <a:r>
              <a:rPr lang="en-GB" sz="1400"/>
              <a:t>Neural networks extend regression capabilities by effectively handling complex, non-linear data relationships.</a:t>
            </a:r>
          </a:p>
        </p:txBody>
      </p:sp>
      <p:cxnSp>
        <p:nvCxnSpPr>
          <p:cNvPr id="18" name="Straight Connector 17">
            <a:extLst>
              <a:ext uri="{FF2B5EF4-FFF2-40B4-BE49-F238E27FC236}">
                <a16:creationId xmlns:a16="http://schemas.microsoft.com/office/drawing/2014/main" id="{CBA3C59D-8641-484F-A35C-361AD7E1553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4768"/>
            <a:ext cx="658368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Content Placeholder 4" descr="Blockchain circular digital elements - 3d rendered image. Technology, augmented reality (AR), virtual reality (VR) concepts. Abstract backgrounds. Innovation. Cryptocurrency. NFT. Artificial intelligence background.">
            <a:extLst>
              <a:ext uri="{FF2B5EF4-FFF2-40B4-BE49-F238E27FC236}">
                <a16:creationId xmlns:a16="http://schemas.microsoft.com/office/drawing/2014/main" id="{F6AAD79A-9B51-4D8D-9E41-F011FBB0B2F7}"/>
              </a:ext>
            </a:extLst>
          </p:cNvPr>
          <p:cNvPicPr>
            <a:picLocks noGrp="1" noChangeAspect="1"/>
          </p:cNvPicPr>
          <p:nvPr>
            <p:ph sz="half" idx="1"/>
          </p:nvPr>
        </p:nvPicPr>
        <p:blipFill>
          <a:blip r:embed="rId3"/>
          <a:srcRect l="32948" r="33615"/>
          <a:stretch>
            <a:fillRect/>
          </a:stretch>
        </p:blipFill>
        <p:spPr>
          <a:xfrm>
            <a:off x="8115300" y="10"/>
            <a:ext cx="4076700" cy="6857990"/>
          </a:xfrm>
          <a:prstGeom prst="rect">
            <a:avLst/>
          </a:prstGeom>
        </p:spPr>
      </p:pic>
    </p:spTree>
    <p:extLst>
      <p:ext uri="{BB962C8B-B14F-4D97-AF65-F5344CB8AC3E}">
        <p14:creationId xmlns:p14="http://schemas.microsoft.com/office/powerpoint/2010/main" val="10526977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660EB578-C970-4186-B93C-45851BBC6E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B85F35F-DEA3-C53E-E74E-791DA44D4332}"/>
              </a:ext>
            </a:extLst>
          </p:cNvPr>
          <p:cNvSpPr>
            <a:spLocks noGrp="1"/>
          </p:cNvSpPr>
          <p:nvPr>
            <p:ph type="title"/>
          </p:nvPr>
        </p:nvSpPr>
        <p:spPr>
          <a:xfrm>
            <a:off x="4866968" y="914400"/>
            <a:ext cx="6627924" cy="1307592"/>
          </a:xfrm>
        </p:spPr>
        <p:txBody>
          <a:bodyPr vert="horz" lIns="91440" tIns="45720" rIns="91440" bIns="45720" rtlCol="0" anchor="t">
            <a:normAutofit/>
          </a:bodyPr>
          <a:lstStyle/>
          <a:p>
            <a:pPr>
              <a:lnSpc>
                <a:spcPct val="90000"/>
              </a:lnSpc>
            </a:pPr>
            <a:r>
              <a:rPr lang="en-US" sz="3100"/>
              <a:t>Preventing overfitting and improving model performance</a:t>
            </a:r>
          </a:p>
        </p:txBody>
      </p:sp>
      <p:pic>
        <p:nvPicPr>
          <p:cNvPr id="5" name="Content Placeholder 4" descr="Digital 2d concept which shows abstract background Network optimisation and internet technology">
            <a:extLst>
              <a:ext uri="{FF2B5EF4-FFF2-40B4-BE49-F238E27FC236}">
                <a16:creationId xmlns:a16="http://schemas.microsoft.com/office/drawing/2014/main" id="{68E4BA8A-95AB-43BD-BA5A-25BAB0ACCA88}"/>
              </a:ext>
            </a:extLst>
          </p:cNvPr>
          <p:cNvPicPr>
            <a:picLocks noGrp="1" noChangeAspect="1"/>
          </p:cNvPicPr>
          <p:nvPr>
            <p:ph sz="half" idx="1"/>
          </p:nvPr>
        </p:nvPicPr>
        <p:blipFill>
          <a:blip r:embed="rId3"/>
          <a:srcRect l="31233" r="22888" b="1"/>
          <a:stretch>
            <a:fillRect/>
          </a:stretch>
        </p:blipFill>
        <p:spPr>
          <a:xfrm>
            <a:off x="20" y="-17929"/>
            <a:ext cx="4206220" cy="6875929"/>
          </a:xfrm>
          <a:prstGeom prst="rect">
            <a:avLst/>
          </a:prstGeom>
        </p:spPr>
      </p:pic>
      <p:cxnSp>
        <p:nvCxnSpPr>
          <p:cNvPr id="16" name="Straight Connector 15">
            <a:extLst>
              <a:ext uri="{FF2B5EF4-FFF2-40B4-BE49-F238E27FC236}">
                <a16:creationId xmlns:a16="http://schemas.microsoft.com/office/drawing/2014/main" id="{CDF57B02-07BB-407B-BB36-06D9C64A673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7665" y="722376"/>
            <a:ext cx="6476356"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8C842E6E-010D-3C5F-21F1-3F23EB6BEFBB}"/>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4866968" y="2221992"/>
            <a:ext cx="6627924" cy="3739896"/>
          </a:xfrm>
        </p:spPr>
        <p:txBody>
          <a:bodyPr>
            <a:normAutofit/>
          </a:bodyPr>
          <a:lstStyle/>
          <a:p>
            <a:pPr marL="0" indent="0">
              <a:spcBef>
                <a:spcPts val="2500"/>
              </a:spcBef>
              <a:buFont typeface="Arial" panose="020B0604020202020204" pitchFamily="34" charset="0"/>
              <a:buNone/>
            </a:pPr>
            <a:r>
              <a:rPr lang="en-GB" sz="1400" b="1"/>
              <a:t>Regularisation Techniques</a:t>
            </a:r>
          </a:p>
          <a:p>
            <a:pPr marL="0" lvl="1" indent="0">
              <a:buFont typeface="Arial" panose="020B0604020202020204" pitchFamily="34" charset="0"/>
              <a:buNone/>
            </a:pPr>
            <a:r>
              <a:rPr lang="en-GB" sz="1400"/>
              <a:t>Regularisation adds penalty terms to reduce model complexity and prevent overfitting in training.</a:t>
            </a:r>
          </a:p>
          <a:p>
            <a:pPr marL="0" indent="0">
              <a:spcBef>
                <a:spcPts val="2500"/>
              </a:spcBef>
              <a:buFont typeface="Arial" panose="020B0604020202020204" pitchFamily="34" charset="0"/>
              <a:buNone/>
            </a:pPr>
            <a:r>
              <a:rPr lang="en-GB" sz="1400" b="1"/>
              <a:t>Dropout Method</a:t>
            </a:r>
          </a:p>
          <a:p>
            <a:pPr marL="0" lvl="1" indent="0">
              <a:buFont typeface="Arial" panose="020B0604020202020204" pitchFamily="34" charset="0"/>
              <a:buNone/>
            </a:pPr>
            <a:r>
              <a:rPr lang="en-GB" sz="1400"/>
              <a:t>Dropout randomly disables neurons during training to improve model generalisation and reduce overfitting.</a:t>
            </a:r>
          </a:p>
          <a:p>
            <a:pPr marL="0" indent="0">
              <a:spcBef>
                <a:spcPts val="2500"/>
              </a:spcBef>
              <a:buFont typeface="Arial" panose="020B0604020202020204" pitchFamily="34" charset="0"/>
              <a:buNone/>
            </a:pPr>
            <a:r>
              <a:rPr lang="en-GB" sz="1400" b="1"/>
              <a:t>Early Stopping Strategy</a:t>
            </a:r>
          </a:p>
          <a:p>
            <a:pPr marL="0" lvl="1" indent="0">
              <a:buFont typeface="Arial" panose="020B0604020202020204" pitchFamily="34" charset="0"/>
              <a:buNone/>
            </a:pPr>
            <a:r>
              <a:rPr lang="en-GB" sz="1400"/>
              <a:t>Early stopping halts training when validation performance declines, avoiding overfitting on training data.</a:t>
            </a:r>
          </a:p>
        </p:txBody>
      </p:sp>
      <p:cxnSp>
        <p:nvCxnSpPr>
          <p:cNvPr id="18" name="Straight Connector 17">
            <a:extLst>
              <a:ext uri="{FF2B5EF4-FFF2-40B4-BE49-F238E27FC236}">
                <a16:creationId xmlns:a16="http://schemas.microsoft.com/office/drawing/2014/main" id="{C6855964-C920-48EB-8804-74291211C8A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7665" y="6144768"/>
            <a:ext cx="647635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138911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660EB578-C970-4186-B93C-45851BBC6E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1042BF0-91DF-3ADE-76A2-A848103E8159}"/>
              </a:ext>
            </a:extLst>
          </p:cNvPr>
          <p:cNvSpPr>
            <a:spLocks noGrp="1"/>
          </p:cNvSpPr>
          <p:nvPr>
            <p:ph type="title"/>
          </p:nvPr>
        </p:nvSpPr>
        <p:spPr>
          <a:xfrm>
            <a:off x="4866968" y="914400"/>
            <a:ext cx="6627924" cy="1307592"/>
          </a:xfrm>
        </p:spPr>
        <p:txBody>
          <a:bodyPr vert="horz" lIns="91440" tIns="45720" rIns="91440" bIns="45720" rtlCol="0" anchor="t">
            <a:normAutofit/>
          </a:bodyPr>
          <a:lstStyle/>
          <a:p>
            <a:pPr>
              <a:lnSpc>
                <a:spcPct val="90000"/>
              </a:lnSpc>
            </a:pPr>
            <a:r>
              <a:rPr lang="en-US"/>
              <a:t>Visualising and interpreting results</a:t>
            </a:r>
          </a:p>
        </p:txBody>
      </p:sp>
      <p:pic>
        <p:nvPicPr>
          <p:cNvPr id="5" name="Content Placeholder 4" descr="Zigzag indicator line">
            <a:extLst>
              <a:ext uri="{FF2B5EF4-FFF2-40B4-BE49-F238E27FC236}">
                <a16:creationId xmlns:a16="http://schemas.microsoft.com/office/drawing/2014/main" id="{6F40376D-B76A-4323-8F2C-BF1860ED34EC}"/>
              </a:ext>
            </a:extLst>
          </p:cNvPr>
          <p:cNvPicPr>
            <a:picLocks noGrp="1" noChangeAspect="1"/>
          </p:cNvPicPr>
          <p:nvPr>
            <p:ph sz="half" idx="1"/>
          </p:nvPr>
        </p:nvPicPr>
        <p:blipFill>
          <a:blip r:embed="rId3"/>
          <a:srcRect l="28137" r="31031" b="2"/>
          <a:stretch>
            <a:fillRect/>
          </a:stretch>
        </p:blipFill>
        <p:spPr>
          <a:xfrm>
            <a:off x="20" y="-17929"/>
            <a:ext cx="4206220" cy="6875929"/>
          </a:xfrm>
          <a:prstGeom prst="rect">
            <a:avLst/>
          </a:prstGeom>
        </p:spPr>
      </p:pic>
      <p:cxnSp>
        <p:nvCxnSpPr>
          <p:cNvPr id="16" name="Straight Connector 15">
            <a:extLst>
              <a:ext uri="{FF2B5EF4-FFF2-40B4-BE49-F238E27FC236}">
                <a16:creationId xmlns:a16="http://schemas.microsoft.com/office/drawing/2014/main" id="{CDF57B02-07BB-407B-BB36-06D9C64A673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7665" y="722376"/>
            <a:ext cx="6476356"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C923EDB6-18F2-422A-7118-13A3B2D6DEDD}"/>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4866968" y="2221992"/>
            <a:ext cx="6627924" cy="3739896"/>
          </a:xfrm>
        </p:spPr>
        <p:txBody>
          <a:bodyPr>
            <a:normAutofit/>
          </a:bodyPr>
          <a:lstStyle/>
          <a:p>
            <a:pPr marL="0" indent="0">
              <a:spcBef>
                <a:spcPts val="2500"/>
              </a:spcBef>
              <a:buFont typeface="Arial" panose="020B0604020202020204" pitchFamily="34" charset="0"/>
              <a:buNone/>
            </a:pPr>
            <a:r>
              <a:rPr lang="en-GB" sz="1400" b="1"/>
              <a:t>Loss Curves Insight</a:t>
            </a:r>
          </a:p>
          <a:p>
            <a:pPr marL="0" lvl="1" indent="0">
              <a:buFont typeface="Arial" panose="020B0604020202020204" pitchFamily="34" charset="0"/>
              <a:buNone/>
            </a:pPr>
            <a:r>
              <a:rPr lang="en-GB" sz="1400"/>
              <a:t>Loss curves help track model performance over training, revealing convergence or overfitting trends.</a:t>
            </a:r>
          </a:p>
          <a:p>
            <a:pPr marL="0" indent="0">
              <a:spcBef>
                <a:spcPts val="2500"/>
              </a:spcBef>
              <a:buFont typeface="Arial" panose="020B0604020202020204" pitchFamily="34" charset="0"/>
              <a:buNone/>
            </a:pPr>
            <a:r>
              <a:rPr lang="en-GB" sz="1400" b="1"/>
              <a:t>Regression Plot Utility</a:t>
            </a:r>
          </a:p>
          <a:p>
            <a:pPr marL="0" lvl="1" indent="0">
              <a:buFont typeface="Arial" panose="020B0604020202020204" pitchFamily="34" charset="0"/>
              <a:buNone/>
            </a:pPr>
            <a:r>
              <a:rPr lang="en-GB" sz="1400"/>
              <a:t>Regression plots illustrate relationships between variables, helping interpret model predictions and fit quality.</a:t>
            </a:r>
          </a:p>
          <a:p>
            <a:pPr marL="0" indent="0">
              <a:spcBef>
                <a:spcPts val="2500"/>
              </a:spcBef>
              <a:buFont typeface="Arial" panose="020B0604020202020204" pitchFamily="34" charset="0"/>
              <a:buNone/>
            </a:pPr>
            <a:r>
              <a:rPr lang="en-GB" sz="1400" b="1"/>
              <a:t>Residual Analysis Importance</a:t>
            </a:r>
          </a:p>
          <a:p>
            <a:pPr marL="0" lvl="1" indent="0">
              <a:buFont typeface="Arial" panose="020B0604020202020204" pitchFamily="34" charset="0"/>
              <a:buNone/>
            </a:pPr>
            <a:r>
              <a:rPr lang="en-GB" sz="1400"/>
              <a:t>Residual analysis exposes model errors and biases, supporting diagnosis and improvement.</a:t>
            </a:r>
          </a:p>
        </p:txBody>
      </p:sp>
      <p:cxnSp>
        <p:nvCxnSpPr>
          <p:cNvPr id="18" name="Straight Connector 17">
            <a:extLst>
              <a:ext uri="{FF2B5EF4-FFF2-40B4-BE49-F238E27FC236}">
                <a16:creationId xmlns:a16="http://schemas.microsoft.com/office/drawing/2014/main" id="{C6855964-C920-48EB-8804-74291211C8A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7665" y="6144768"/>
            <a:ext cx="647635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719696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F710FDB-0919-493E-8539-8240C23F1E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sto MT"/>
              <a:ea typeface="+mn-ea"/>
              <a:cs typeface="+mn-cs"/>
            </a:endParaRPr>
          </a:p>
        </p:txBody>
      </p:sp>
      <p:sp>
        <p:nvSpPr>
          <p:cNvPr id="2" name="Title 1">
            <a:extLst>
              <a:ext uri="{FF2B5EF4-FFF2-40B4-BE49-F238E27FC236}">
                <a16:creationId xmlns:a16="http://schemas.microsoft.com/office/drawing/2014/main" id="{39FF80B3-3446-CDBE-88F0-B0E59A9CCCC8}"/>
              </a:ext>
            </a:extLst>
          </p:cNvPr>
          <p:cNvSpPr>
            <a:spLocks noGrp="1"/>
          </p:cNvSpPr>
          <p:nvPr>
            <p:ph type="title"/>
          </p:nvPr>
        </p:nvSpPr>
        <p:spPr>
          <a:xfrm>
            <a:off x="700636" y="1280538"/>
            <a:ext cx="7995130" cy="1408176"/>
          </a:xfrm>
        </p:spPr>
        <p:txBody>
          <a:bodyPr anchor="b">
            <a:normAutofit/>
          </a:bodyPr>
          <a:lstStyle/>
          <a:p>
            <a:r>
              <a:rPr lang="en-GB" sz="6000"/>
              <a:t>Conclusion</a:t>
            </a:r>
          </a:p>
        </p:txBody>
      </p:sp>
      <p:graphicFrame>
        <p:nvGraphicFramePr>
          <p:cNvPr id="11" name="Content Placeholder 2">
            <a:extLst>
              <a:ext uri="{FF2B5EF4-FFF2-40B4-BE49-F238E27FC236}">
                <a16:creationId xmlns:a16="http://schemas.microsoft.com/office/drawing/2014/main" id="{4600F411-2074-C70B-E2EE-8390D8D341DC}"/>
              </a:ext>
            </a:extLst>
          </p:cNvPr>
          <p:cNvGraphicFramePr>
            <a:graphicFrameLocks noGrp="1"/>
          </p:cNvGraphicFramePr>
          <p:nvPr>
            <p:ph idx="1"/>
            <p:extLst>
              <p:ext uri="{D42A27DB-BD31-4B8C-83A1-F6EECF244321}">
                <p14:modId xmlns:p14="http://schemas.microsoft.com/office/powerpoint/2010/main" val="3713724310"/>
              </p:ext>
              <p:ext uri="{E7BDC344-281C-4309-B0C6-D0EE65EED2A8}">
                <p202:designPr xmlns:p202="http://schemas.microsoft.com/office/powerpoint/2020/02/main">
                  <p202:designTagLst>
                    <p202:designTag name="ARCH:1:CLS" val="InformationBlock"/>
                    <p202:designTag name="ARCH:1:VSVAR" val="TitledTextBox"/>
                  </p202:designTagLst>
                </p202:designPr>
              </p:ext>
            </p:extLst>
          </p:nvPr>
        </p:nvGraphicFramePr>
        <p:xfrm>
          <a:off x="704087" y="3659393"/>
          <a:ext cx="10785783" cy="2514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10" name="Straight Connector 9">
            <a:extLst>
              <a:ext uri="{FF2B5EF4-FFF2-40B4-BE49-F238E27FC236}">
                <a16:creationId xmlns:a16="http://schemas.microsoft.com/office/drawing/2014/main" id="{CA8CF56C-58F2-6FFF-1369-D8C85682AD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3077378"/>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63408062"/>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10CE10-9F2E-0D10-F952-2B9B82A0BC39}"/>
              </a:ext>
            </a:extLst>
          </p:cNvPr>
          <p:cNvSpPr>
            <a:spLocks noGrp="1"/>
          </p:cNvSpPr>
          <p:nvPr>
            <p:ph type="title"/>
          </p:nvPr>
        </p:nvSpPr>
        <p:spPr/>
        <p:txBody>
          <a:bodyPr>
            <a:normAutofit fontScale="90000"/>
          </a:bodyPr>
          <a:lstStyle/>
          <a:p>
            <a:r>
              <a:rPr lang="en-US" dirty="0"/>
              <a:t>Airports data sanity checks from </a:t>
            </a:r>
            <a:r>
              <a:rPr lang="en-US" dirty="0" err="1"/>
              <a:t>airports.parquet</a:t>
            </a:r>
            <a:endParaRPr lang="en-US" dirty="0"/>
          </a:p>
        </p:txBody>
      </p:sp>
      <p:sp>
        <p:nvSpPr>
          <p:cNvPr id="3" name="Content Placeholder 2">
            <a:extLst>
              <a:ext uri="{FF2B5EF4-FFF2-40B4-BE49-F238E27FC236}">
                <a16:creationId xmlns:a16="http://schemas.microsoft.com/office/drawing/2014/main" id="{6A870AB6-2A0A-EF6B-821D-2E43EE32268B}"/>
              </a:ext>
            </a:extLst>
          </p:cNvPr>
          <p:cNvSpPr>
            <a:spLocks noGrp="1"/>
          </p:cNvSpPr>
          <p:nvPr>
            <p:ph idx="1"/>
          </p:nvPr>
        </p:nvSpPr>
        <p:spPr/>
        <p:txBody>
          <a:bodyPr/>
          <a:lstStyle/>
          <a:p>
            <a:r>
              <a:rPr lang="en-US" dirty="0"/>
              <a:t>Airport </a:t>
            </a:r>
            <a:r>
              <a:rPr lang="en-GB" dirty="0"/>
              <a:t>ZGOW</a:t>
            </a:r>
            <a:r>
              <a:rPr lang="en-US" dirty="0"/>
              <a:t> </a:t>
            </a:r>
            <a:r>
              <a:rPr lang="en-GB" dirty="0" err="1"/>
              <a:t>Jieyang</a:t>
            </a:r>
            <a:r>
              <a:rPr lang="en-GB" dirty="0"/>
              <a:t> </a:t>
            </a:r>
            <a:r>
              <a:rPr lang="en-GB" dirty="0" err="1"/>
              <a:t>Chaoshan</a:t>
            </a:r>
            <a:r>
              <a:rPr lang="en-GB" dirty="0"/>
              <a:t> International Airport </a:t>
            </a:r>
            <a:r>
              <a:rPr lang="en-US" dirty="0"/>
              <a:t>has a missing “elevation ft”</a:t>
            </a:r>
          </a:p>
          <a:p>
            <a:endParaRPr lang="en-US" dirty="0"/>
          </a:p>
          <a:p>
            <a:endParaRPr lang="en-US" dirty="0"/>
          </a:p>
          <a:p>
            <a:endParaRPr lang="en-US" dirty="0"/>
          </a:p>
          <a:p>
            <a:r>
              <a:rPr lang="en-US" dirty="0"/>
              <a:t>Status as of </a:t>
            </a:r>
            <a:endParaRPr lang="en-GB" dirty="0"/>
          </a:p>
        </p:txBody>
      </p:sp>
      <p:pic>
        <p:nvPicPr>
          <p:cNvPr id="5" name="Picture 4">
            <a:extLst>
              <a:ext uri="{FF2B5EF4-FFF2-40B4-BE49-F238E27FC236}">
                <a16:creationId xmlns:a16="http://schemas.microsoft.com/office/drawing/2014/main" id="{136227F9-ECE4-9727-0A02-F5C681A617FF}"/>
              </a:ext>
            </a:extLst>
          </p:cNvPr>
          <p:cNvPicPr>
            <a:picLocks noChangeAspect="1"/>
          </p:cNvPicPr>
          <p:nvPr/>
        </p:nvPicPr>
        <p:blipFill>
          <a:blip r:embed="rId2"/>
          <a:stretch>
            <a:fillRect/>
          </a:stretch>
        </p:blipFill>
        <p:spPr>
          <a:xfrm>
            <a:off x="1836295" y="3832293"/>
            <a:ext cx="8534925" cy="526383"/>
          </a:xfrm>
          <a:prstGeom prst="rect">
            <a:avLst/>
          </a:prstGeom>
        </p:spPr>
      </p:pic>
      <p:pic>
        <p:nvPicPr>
          <p:cNvPr id="11" name="Picture 10">
            <a:extLst>
              <a:ext uri="{FF2B5EF4-FFF2-40B4-BE49-F238E27FC236}">
                <a16:creationId xmlns:a16="http://schemas.microsoft.com/office/drawing/2014/main" id="{50B8013B-34C6-70BC-3DEA-10D1C30BF91B}"/>
              </a:ext>
            </a:extLst>
          </p:cNvPr>
          <p:cNvPicPr>
            <a:picLocks noChangeAspect="1"/>
          </p:cNvPicPr>
          <p:nvPr/>
        </p:nvPicPr>
        <p:blipFill>
          <a:blip r:embed="rId3"/>
          <a:stretch>
            <a:fillRect/>
          </a:stretch>
        </p:blipFill>
        <p:spPr>
          <a:xfrm>
            <a:off x="2218618" y="3050275"/>
            <a:ext cx="6893925" cy="526383"/>
          </a:xfrm>
          <a:prstGeom prst="rect">
            <a:avLst/>
          </a:prstGeom>
        </p:spPr>
      </p:pic>
    </p:spTree>
    <p:extLst>
      <p:ext uri="{BB962C8B-B14F-4D97-AF65-F5344CB8AC3E}">
        <p14:creationId xmlns:p14="http://schemas.microsoft.com/office/powerpoint/2010/main" val="8359572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E39B0D-0427-FE7B-7389-2AF0D8C43B34}"/>
              </a:ext>
            </a:extLst>
          </p:cNvPr>
          <p:cNvSpPr>
            <a:spLocks noGrp="1"/>
          </p:cNvSpPr>
          <p:nvPr>
            <p:ph type="title"/>
          </p:nvPr>
        </p:nvSpPr>
        <p:spPr/>
        <p:txBody>
          <a:bodyPr/>
          <a:lstStyle/>
          <a:p>
            <a:r>
              <a:rPr lang="en-US" dirty="0"/>
              <a:t>Airports data sanity checks</a:t>
            </a:r>
          </a:p>
        </p:txBody>
      </p:sp>
      <p:sp>
        <p:nvSpPr>
          <p:cNvPr id="3" name="Content Placeholder 2">
            <a:extLst>
              <a:ext uri="{FF2B5EF4-FFF2-40B4-BE49-F238E27FC236}">
                <a16:creationId xmlns:a16="http://schemas.microsoft.com/office/drawing/2014/main" id="{802DA9E2-984F-5DFF-4C8B-6BB01C078BE1}"/>
              </a:ext>
            </a:extLst>
          </p:cNvPr>
          <p:cNvSpPr>
            <a:spLocks noGrp="1"/>
          </p:cNvSpPr>
          <p:nvPr>
            <p:ph idx="1"/>
          </p:nvPr>
        </p:nvSpPr>
        <p:spPr>
          <a:xfrm>
            <a:off x="700635" y="1789043"/>
            <a:ext cx="10691265" cy="4172845"/>
          </a:xfrm>
        </p:spPr>
        <p:txBody>
          <a:bodyPr/>
          <a:lstStyle/>
          <a:p>
            <a:r>
              <a:rPr lang="en-US" dirty="0" err="1"/>
              <a:t>Icao</a:t>
            </a:r>
            <a:r>
              <a:rPr lang="en-US" dirty="0"/>
              <a:t> code not empty and length &gt; 0</a:t>
            </a:r>
          </a:p>
          <a:p>
            <a:r>
              <a:rPr lang="en-US" dirty="0"/>
              <a:t>Latitude in the range -90,0 and + 90,0</a:t>
            </a:r>
          </a:p>
          <a:p>
            <a:r>
              <a:rPr lang="en-US" dirty="0"/>
              <a:t>Longitude in the range -180 and +180,0</a:t>
            </a:r>
          </a:p>
          <a:p>
            <a:r>
              <a:rPr lang="en-US" dirty="0"/>
              <a:t>Elevation in feet &gt; 0,0 feet</a:t>
            </a:r>
          </a:p>
          <a:p>
            <a:r>
              <a:rPr lang="en-US" dirty="0"/>
              <a:t>Elevation in feet * </a:t>
            </a:r>
            <a:r>
              <a:rPr lang="en-US" dirty="0" err="1"/>
              <a:t>feet_to_meters</a:t>
            </a:r>
            <a:r>
              <a:rPr lang="en-US" dirty="0"/>
              <a:t> &lt; 5000,0 meters</a:t>
            </a:r>
          </a:p>
          <a:p>
            <a:r>
              <a:rPr lang="en-GB" dirty="0"/>
              <a:t>Notes:</a:t>
            </a:r>
          </a:p>
          <a:p>
            <a:pPr lvl="1"/>
            <a:r>
              <a:rPr lang="en-GB" dirty="0"/>
              <a:t>airport ICAO = ZUDR --&gt; elevation = 14108.0 feet--&gt; elevation = 4300.1184 meters</a:t>
            </a:r>
          </a:p>
          <a:p>
            <a:pPr lvl="1"/>
            <a:r>
              <a:rPr lang="en-GB" dirty="0"/>
              <a:t>airport ICAO = ZX and UPL --&gt; elevation = 13943.0 feet --&gt; elevation = 4249.8264 meters</a:t>
            </a:r>
          </a:p>
          <a:p>
            <a:endParaRPr lang="en-US" dirty="0"/>
          </a:p>
        </p:txBody>
      </p:sp>
    </p:spTree>
    <p:extLst>
      <p:ext uri="{BB962C8B-B14F-4D97-AF65-F5344CB8AC3E}">
        <p14:creationId xmlns:p14="http://schemas.microsoft.com/office/powerpoint/2010/main" val="11311575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E891FE-83FD-4353-A584-17A398A5CF63}"/>
              </a:ext>
            </a:extLst>
          </p:cNvPr>
          <p:cNvSpPr>
            <a:spLocks noGrp="1"/>
          </p:cNvSpPr>
          <p:nvPr>
            <p:ph type="title"/>
          </p:nvPr>
        </p:nvSpPr>
        <p:spPr/>
        <p:txBody>
          <a:bodyPr/>
          <a:lstStyle/>
          <a:p>
            <a:r>
              <a:rPr lang="en-US" dirty="0"/>
              <a:t>Airports data sanity checks</a:t>
            </a:r>
          </a:p>
        </p:txBody>
      </p:sp>
      <p:sp>
        <p:nvSpPr>
          <p:cNvPr id="3" name="Content Placeholder 2">
            <a:extLst>
              <a:ext uri="{FF2B5EF4-FFF2-40B4-BE49-F238E27FC236}">
                <a16:creationId xmlns:a16="http://schemas.microsoft.com/office/drawing/2014/main" id="{648EFCF4-C857-6342-1569-E9824A7C46F8}"/>
              </a:ext>
            </a:extLst>
          </p:cNvPr>
          <p:cNvSpPr>
            <a:spLocks noGrp="1"/>
          </p:cNvSpPr>
          <p:nvPr>
            <p:ph idx="1"/>
          </p:nvPr>
        </p:nvSpPr>
        <p:spPr>
          <a:xfrm>
            <a:off x="700635" y="1696278"/>
            <a:ext cx="10691265" cy="4265610"/>
          </a:xfrm>
        </p:spPr>
        <p:txBody>
          <a:bodyPr>
            <a:normAutofit/>
          </a:bodyPr>
          <a:lstStyle/>
          <a:p>
            <a:r>
              <a:rPr lang="en-GB" dirty="0"/>
              <a:t>airport ICAO = LLMZ --&gt; elevation (feet) = -1266.0 --&gt; elevation meters = -385.8768</a:t>
            </a:r>
          </a:p>
          <a:p>
            <a:endParaRPr lang="en-GB" dirty="0"/>
          </a:p>
        </p:txBody>
      </p:sp>
      <p:pic>
        <p:nvPicPr>
          <p:cNvPr id="5" name="Picture 4">
            <a:extLst>
              <a:ext uri="{FF2B5EF4-FFF2-40B4-BE49-F238E27FC236}">
                <a16:creationId xmlns:a16="http://schemas.microsoft.com/office/drawing/2014/main" id="{50307CA5-1B85-377C-638C-4EDE7EE6BFA7}"/>
              </a:ext>
            </a:extLst>
          </p:cNvPr>
          <p:cNvPicPr>
            <a:picLocks noChangeAspect="1"/>
          </p:cNvPicPr>
          <p:nvPr/>
        </p:nvPicPr>
        <p:blipFill>
          <a:blip r:embed="rId2"/>
          <a:stretch>
            <a:fillRect/>
          </a:stretch>
        </p:blipFill>
        <p:spPr>
          <a:xfrm>
            <a:off x="2756597" y="2451838"/>
            <a:ext cx="8265591" cy="3280203"/>
          </a:xfrm>
          <a:prstGeom prst="rect">
            <a:avLst/>
          </a:prstGeom>
        </p:spPr>
      </p:pic>
    </p:spTree>
    <p:extLst>
      <p:ext uri="{BB962C8B-B14F-4D97-AF65-F5344CB8AC3E}">
        <p14:creationId xmlns:p14="http://schemas.microsoft.com/office/powerpoint/2010/main" val="20744289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A6A72B-14B9-F67F-F1A5-641A39A25D98}"/>
              </a:ext>
            </a:extLst>
          </p:cNvPr>
          <p:cNvSpPr>
            <a:spLocks noGrp="1"/>
          </p:cNvSpPr>
          <p:nvPr>
            <p:ph type="title"/>
          </p:nvPr>
        </p:nvSpPr>
        <p:spPr/>
        <p:txBody>
          <a:bodyPr/>
          <a:lstStyle/>
          <a:p>
            <a:r>
              <a:rPr lang="fr-FR" dirty="0"/>
              <a:t>Flight </a:t>
            </a:r>
            <a:r>
              <a:rPr lang="fr-FR" dirty="0" err="1"/>
              <a:t>list</a:t>
            </a:r>
            <a:r>
              <a:rPr lang="fr-FR" dirty="0"/>
              <a:t> records – </a:t>
            </a:r>
            <a:r>
              <a:rPr lang="fr-FR" dirty="0" err="1"/>
              <a:t>sanity</a:t>
            </a:r>
            <a:r>
              <a:rPr lang="fr-FR" dirty="0"/>
              <a:t> checks</a:t>
            </a:r>
            <a:endParaRPr lang="en-US" dirty="0"/>
          </a:p>
        </p:txBody>
      </p:sp>
      <p:sp>
        <p:nvSpPr>
          <p:cNvPr id="3" name="Content Placeholder 2">
            <a:extLst>
              <a:ext uri="{FF2B5EF4-FFF2-40B4-BE49-F238E27FC236}">
                <a16:creationId xmlns:a16="http://schemas.microsoft.com/office/drawing/2014/main" id="{19E3FB0E-00A5-D181-864C-C74E2AD940F5}"/>
              </a:ext>
            </a:extLst>
          </p:cNvPr>
          <p:cNvSpPr>
            <a:spLocks noGrp="1"/>
          </p:cNvSpPr>
          <p:nvPr>
            <p:ph idx="1"/>
          </p:nvPr>
        </p:nvSpPr>
        <p:spPr>
          <a:xfrm>
            <a:off x="700635" y="3021496"/>
            <a:ext cx="10691265" cy="2940392"/>
          </a:xfrm>
        </p:spPr>
        <p:txBody>
          <a:bodyPr/>
          <a:lstStyle/>
          <a:p>
            <a:r>
              <a:rPr lang="en-US" dirty="0"/>
              <a:t>Assert </a:t>
            </a:r>
            <a:r>
              <a:rPr lang="en-GB" dirty="0"/>
              <a:t>(</a:t>
            </a:r>
            <a:r>
              <a:rPr lang="en-GB" dirty="0" err="1"/>
              <a:t>takeoff</a:t>
            </a:r>
            <a:r>
              <a:rPr lang="en-GB" dirty="0"/>
              <a:t>() != null ) </a:t>
            </a:r>
          </a:p>
          <a:p>
            <a:r>
              <a:rPr lang="en-GB" dirty="0"/>
              <a:t>Assert (</a:t>
            </a:r>
            <a:r>
              <a:rPr lang="en-GB" dirty="0" err="1"/>
              <a:t>takeoff</a:t>
            </a:r>
            <a:r>
              <a:rPr lang="en-GB" dirty="0"/>
              <a:t>().</a:t>
            </a:r>
            <a:r>
              <a:rPr lang="en-GB" dirty="0" err="1"/>
              <a:t>getEpochSecond</a:t>
            </a:r>
            <a:r>
              <a:rPr lang="en-GB" dirty="0"/>
              <a:t>() &gt; 0)</a:t>
            </a:r>
          </a:p>
          <a:p>
            <a:r>
              <a:rPr lang="en-GB" dirty="0"/>
              <a:t>Assert (landed() != null) </a:t>
            </a:r>
          </a:p>
          <a:p>
            <a:r>
              <a:rPr lang="en-GB" dirty="0"/>
              <a:t>Asser (landed().</a:t>
            </a:r>
            <a:r>
              <a:rPr lang="en-GB" dirty="0" err="1"/>
              <a:t>getEpochSecond</a:t>
            </a:r>
            <a:r>
              <a:rPr lang="en-GB" dirty="0"/>
              <a:t>() &gt; 0)</a:t>
            </a:r>
          </a:p>
          <a:p>
            <a:r>
              <a:rPr lang="en-GB" dirty="0"/>
              <a:t>Assert landed().</a:t>
            </a:r>
            <a:r>
              <a:rPr lang="en-GB" dirty="0" err="1"/>
              <a:t>isAfter</a:t>
            </a:r>
            <a:r>
              <a:rPr lang="en-GB" dirty="0"/>
              <a:t>(</a:t>
            </a:r>
            <a:r>
              <a:rPr lang="en-GB" dirty="0" err="1"/>
              <a:t>takeoff</a:t>
            </a:r>
            <a:r>
              <a:rPr lang="en-GB" dirty="0"/>
              <a:t>())</a:t>
            </a:r>
          </a:p>
          <a:p>
            <a:endParaRPr lang="en-US" dirty="0"/>
          </a:p>
        </p:txBody>
      </p:sp>
      <p:sp>
        <p:nvSpPr>
          <p:cNvPr id="4" name="TextBox 3">
            <a:extLst>
              <a:ext uri="{FF2B5EF4-FFF2-40B4-BE49-F238E27FC236}">
                <a16:creationId xmlns:a16="http://schemas.microsoft.com/office/drawing/2014/main" id="{1A370274-0BE9-FF7F-CD12-6CBB4F6D5F15}"/>
              </a:ext>
            </a:extLst>
          </p:cNvPr>
          <p:cNvSpPr txBox="1"/>
          <p:nvPr/>
        </p:nvSpPr>
        <p:spPr>
          <a:xfrm>
            <a:off x="1762539" y="2221992"/>
            <a:ext cx="2390911" cy="369332"/>
          </a:xfrm>
          <a:prstGeom prst="rect">
            <a:avLst/>
          </a:prstGeom>
          <a:noFill/>
        </p:spPr>
        <p:txBody>
          <a:bodyPr wrap="none" rtlCol="0">
            <a:spAutoFit/>
          </a:bodyPr>
          <a:lstStyle/>
          <a:p>
            <a:r>
              <a:rPr lang="en-US" dirty="0"/>
              <a:t>Example for Java code</a:t>
            </a:r>
          </a:p>
        </p:txBody>
      </p:sp>
    </p:spTree>
    <p:extLst>
      <p:ext uri="{BB962C8B-B14F-4D97-AF65-F5344CB8AC3E}">
        <p14:creationId xmlns:p14="http://schemas.microsoft.com/office/powerpoint/2010/main" val="1560374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BC2FA-975A-5CD0-F26B-922A8D78DD2E}"/>
              </a:ext>
            </a:extLst>
          </p:cNvPr>
          <p:cNvSpPr>
            <a:spLocks noGrp="1"/>
          </p:cNvSpPr>
          <p:nvPr>
            <p:ph type="title"/>
          </p:nvPr>
        </p:nvSpPr>
        <p:spPr>
          <a:xfrm>
            <a:off x="934278" y="2385599"/>
            <a:ext cx="10221015" cy="3543253"/>
          </a:xfrm>
        </p:spPr>
        <p:txBody>
          <a:bodyPr>
            <a:normAutofit fontScale="90000"/>
          </a:bodyPr>
          <a:lstStyle/>
          <a:p>
            <a:pPr lvl="0"/>
            <a:r>
              <a:rPr lang="fr-FR" sz="1800" dirty="0"/>
              <a:t>Set takeoff and landing date type as UTC</a:t>
            </a:r>
            <a:br>
              <a:rPr lang="en-GB" sz="1800" dirty="0"/>
            </a:br>
            <a:r>
              <a:rPr lang="fr-FR" sz="1800" dirty="0" err="1">
                <a:solidFill>
                  <a:srgbClr val="FFFFFF"/>
                </a:solidFill>
                <a:latin typeface="Calisto MT"/>
              </a:rPr>
              <a:t>Compute</a:t>
            </a:r>
            <a:r>
              <a:rPr lang="fr-FR" sz="1800" dirty="0">
                <a:solidFill>
                  <a:srgbClr val="FFFFFF"/>
                </a:solidFill>
                <a:latin typeface="Calisto MT"/>
              </a:rPr>
              <a:t> flight distance </a:t>
            </a:r>
            <a:r>
              <a:rPr lang="fr-FR" sz="1800" dirty="0" err="1">
                <a:solidFill>
                  <a:srgbClr val="FFFFFF"/>
                </a:solidFill>
                <a:latin typeface="Calisto MT"/>
              </a:rPr>
              <a:t>compute</a:t>
            </a:r>
            <a:r>
              <a:rPr lang="fr-FR" sz="1800" dirty="0">
                <a:solidFill>
                  <a:srgbClr val="FFFFFF"/>
                </a:solidFill>
                <a:latin typeface="Calisto MT"/>
              </a:rPr>
              <a:t> flight duration</a:t>
            </a:r>
            <a:br>
              <a:rPr lang="en-GB" sz="1800" dirty="0">
                <a:solidFill>
                  <a:srgbClr val="FFFFFF"/>
                </a:solidFill>
                <a:latin typeface="Calisto MT"/>
              </a:rPr>
            </a:br>
            <a:r>
              <a:rPr lang="fr-FR" sz="1800" dirty="0" err="1"/>
              <a:t>Extract</a:t>
            </a:r>
            <a:r>
              <a:rPr lang="fr-FR" sz="1800" dirty="0"/>
              <a:t> </a:t>
            </a:r>
            <a:r>
              <a:rPr lang="fr-FR" sz="1800" dirty="0" err="1"/>
              <a:t>year</a:t>
            </a:r>
            <a:r>
              <a:rPr lang="fr-FR" sz="1800" dirty="0"/>
              <a:t> </a:t>
            </a:r>
            <a:r>
              <a:rPr lang="fr-FR" sz="1800" dirty="0" err="1"/>
              <a:t>from</a:t>
            </a:r>
            <a:r>
              <a:rPr lang="fr-FR" sz="1800" dirty="0"/>
              <a:t> takeoff</a:t>
            </a:r>
            <a:br>
              <a:rPr lang="en-GB" sz="1800" dirty="0"/>
            </a:br>
            <a:r>
              <a:rPr lang="fr-FR" sz="1800" dirty="0" err="1"/>
              <a:t>Extract</a:t>
            </a:r>
            <a:r>
              <a:rPr lang="fr-FR" sz="1800" dirty="0"/>
              <a:t> </a:t>
            </a:r>
            <a:r>
              <a:rPr lang="fr-FR" sz="1800" dirty="0" err="1"/>
              <a:t>month</a:t>
            </a:r>
            <a:r>
              <a:rPr lang="fr-FR" sz="1800" dirty="0"/>
              <a:t> </a:t>
            </a:r>
            <a:r>
              <a:rPr lang="fr-FR" sz="1800" dirty="0" err="1"/>
              <a:t>from</a:t>
            </a:r>
            <a:r>
              <a:rPr lang="fr-FR" sz="1800" dirty="0"/>
              <a:t> takeoff</a:t>
            </a:r>
            <a:br>
              <a:rPr lang="en-GB" sz="1800" dirty="0"/>
            </a:br>
            <a:r>
              <a:rPr lang="fr-FR" sz="1800" dirty="0" err="1"/>
              <a:t>Extract</a:t>
            </a:r>
            <a:r>
              <a:rPr lang="fr-FR" sz="1800" dirty="0"/>
              <a:t> </a:t>
            </a:r>
            <a:r>
              <a:rPr lang="fr-FR" sz="1800" dirty="0" err="1"/>
              <a:t>day</a:t>
            </a:r>
            <a:r>
              <a:rPr lang="fr-FR" sz="1800" dirty="0"/>
              <a:t> of the </a:t>
            </a:r>
            <a:r>
              <a:rPr lang="fr-FR" sz="1800" dirty="0" err="1"/>
              <a:t>year</a:t>
            </a:r>
            <a:r>
              <a:rPr lang="fr-FR" sz="1800" dirty="0"/>
              <a:t> (1..365) </a:t>
            </a:r>
            <a:r>
              <a:rPr lang="fr-FR" sz="1800" dirty="0" err="1"/>
              <a:t>from</a:t>
            </a:r>
            <a:r>
              <a:rPr lang="fr-FR" sz="1800" dirty="0"/>
              <a:t> takeoff</a:t>
            </a:r>
            <a:br>
              <a:rPr lang="fr-FR" sz="1800" dirty="0"/>
            </a:br>
            <a:br>
              <a:rPr lang="en-GB" sz="1800" dirty="0"/>
            </a:br>
            <a:r>
              <a:rPr lang="fr-FR" sz="1800" dirty="0" err="1"/>
              <a:t>Compute</a:t>
            </a:r>
            <a:r>
              <a:rPr lang="fr-FR" sz="1800" dirty="0"/>
              <a:t> distance (</a:t>
            </a:r>
            <a:r>
              <a:rPr lang="fr-FR" sz="1800" dirty="0" err="1"/>
              <a:t>great</a:t>
            </a:r>
            <a:r>
              <a:rPr lang="fr-FR" sz="1800" dirty="0"/>
              <a:t> </a:t>
            </a:r>
            <a:r>
              <a:rPr lang="fr-FR" sz="1800" dirty="0" err="1"/>
              <a:t>circle</a:t>
            </a:r>
            <a:r>
              <a:rPr lang="fr-FR" sz="1800" dirty="0"/>
              <a:t> </a:t>
            </a:r>
            <a:r>
              <a:rPr lang="fr-FR" sz="1800" dirty="0" err="1"/>
              <a:t>using</a:t>
            </a:r>
            <a:r>
              <a:rPr lang="fr-FR" sz="1800" dirty="0"/>
              <a:t> </a:t>
            </a:r>
            <a:r>
              <a:rPr lang="fr-FR" sz="1800" dirty="0" err="1"/>
              <a:t>haversine</a:t>
            </a:r>
            <a:r>
              <a:rPr lang="fr-FR" sz="1800" dirty="0"/>
              <a:t> </a:t>
            </a:r>
            <a:r>
              <a:rPr lang="fr-FR" sz="1800" dirty="0" err="1"/>
              <a:t>method</a:t>
            </a:r>
            <a:r>
              <a:rPr lang="fr-FR" sz="1800" dirty="0"/>
              <a:t>) </a:t>
            </a:r>
            <a:r>
              <a:rPr lang="fr-FR" sz="1800" dirty="0" err="1"/>
              <a:t>between</a:t>
            </a:r>
            <a:r>
              <a:rPr lang="fr-FR" sz="1800" dirty="0"/>
              <a:t> </a:t>
            </a:r>
            <a:r>
              <a:rPr lang="fr-FR" sz="1800" dirty="0" err="1"/>
              <a:t>departure</a:t>
            </a:r>
            <a:r>
              <a:rPr lang="fr-FR" sz="1800" dirty="0"/>
              <a:t> and </a:t>
            </a:r>
            <a:r>
              <a:rPr lang="fr-FR" sz="1800" dirty="0" err="1"/>
              <a:t>arrival</a:t>
            </a:r>
            <a:r>
              <a:rPr lang="fr-FR" sz="1800" dirty="0"/>
              <a:t> </a:t>
            </a:r>
            <a:r>
              <a:rPr lang="fr-FR" sz="1800" dirty="0" err="1"/>
              <a:t>airports</a:t>
            </a:r>
            <a:br>
              <a:rPr lang="fr-FR" sz="1800" dirty="0"/>
            </a:br>
            <a:br>
              <a:rPr lang="fr-FR" sz="1800" dirty="0"/>
            </a:br>
            <a:r>
              <a:rPr lang="fr-FR" sz="1800" dirty="0" err="1"/>
              <a:t>compute</a:t>
            </a:r>
            <a:r>
              <a:rPr lang="fr-FR" sz="1800" dirty="0"/>
              <a:t> flight duration </a:t>
            </a:r>
            <a:r>
              <a:rPr lang="fr-FR" sz="1800" dirty="0" err="1"/>
              <a:t>between</a:t>
            </a:r>
            <a:r>
              <a:rPr lang="fr-FR" sz="1800" dirty="0"/>
              <a:t> takeoff and landing</a:t>
            </a:r>
            <a:br>
              <a:rPr lang="fr-FR" sz="1800" dirty="0"/>
            </a:br>
            <a:r>
              <a:rPr lang="fr-FR" sz="1800" dirty="0"/>
              <a:t>-&gt; Principles </a:t>
            </a:r>
            <a:r>
              <a:rPr lang="fr-FR" sz="1800" dirty="0" err="1"/>
              <a:t>is</a:t>
            </a:r>
            <a:r>
              <a:rPr lang="fr-FR" sz="1800" dirty="0"/>
              <a:t> to </a:t>
            </a:r>
            <a:r>
              <a:rPr lang="fr-FR" sz="1800" dirty="0" err="1"/>
              <a:t>get</a:t>
            </a:r>
            <a:r>
              <a:rPr lang="fr-FR" sz="1800" dirty="0"/>
              <a:t> </a:t>
            </a:r>
            <a:r>
              <a:rPr lang="fr-FR" sz="1800" dirty="0" err="1"/>
              <a:t>rid</a:t>
            </a:r>
            <a:r>
              <a:rPr lang="fr-FR" sz="1800" dirty="0"/>
              <a:t> of </a:t>
            </a:r>
            <a:r>
              <a:rPr lang="fr-FR" sz="1800" dirty="0" err="1"/>
              <a:t>absolute</a:t>
            </a:r>
            <a:r>
              <a:rPr lang="fr-FR" sz="1800" dirty="0"/>
              <a:t> </a:t>
            </a:r>
            <a:r>
              <a:rPr lang="fr-FR" sz="1800" dirty="0" err="1"/>
              <a:t>datetime</a:t>
            </a:r>
            <a:br>
              <a:rPr lang="fr-FR" sz="1800" dirty="0"/>
            </a:br>
            <a:br>
              <a:rPr lang="fr-FR" sz="1800" dirty="0"/>
            </a:br>
            <a:r>
              <a:rPr lang="fr-FR" sz="1800" dirty="0" err="1"/>
              <a:t>convert</a:t>
            </a:r>
            <a:r>
              <a:rPr lang="fr-FR" sz="1800" dirty="0"/>
              <a:t> </a:t>
            </a:r>
            <a:r>
              <a:rPr lang="fr-FR" sz="1800" dirty="0" err="1"/>
              <a:t>lat</a:t>
            </a:r>
            <a:r>
              <a:rPr lang="fr-FR" sz="1800" dirty="0"/>
              <a:t> long </a:t>
            </a:r>
            <a:r>
              <a:rPr lang="fr-FR" sz="1800" dirty="0" err="1"/>
              <a:t>into</a:t>
            </a:r>
            <a:r>
              <a:rPr lang="fr-FR" sz="1800" dirty="0"/>
              <a:t> sine and </a:t>
            </a:r>
            <a:r>
              <a:rPr lang="fr-FR" sz="1800" dirty="0" err="1"/>
              <a:t>cosine</a:t>
            </a:r>
            <a:r>
              <a:rPr lang="fr-FR" sz="1800" dirty="0"/>
              <a:t> </a:t>
            </a:r>
            <a:br>
              <a:rPr lang="fr-FR" sz="1800" dirty="0"/>
            </a:br>
            <a:r>
              <a:rPr lang="fr-FR" sz="1800" dirty="0"/>
              <a:t>-&gt;  </a:t>
            </a:r>
            <a:r>
              <a:rPr lang="fr-FR" sz="1800" dirty="0" err="1"/>
              <a:t>favorize</a:t>
            </a:r>
            <a:r>
              <a:rPr lang="fr-FR" sz="1800" dirty="0"/>
              <a:t> model </a:t>
            </a:r>
            <a:r>
              <a:rPr lang="fr-FR" sz="1800" dirty="0" err="1"/>
              <a:t>analysis</a:t>
            </a:r>
            <a:r>
              <a:rPr lang="fr-FR" sz="1800" dirty="0"/>
              <a:t> </a:t>
            </a:r>
            <a:r>
              <a:rPr lang="fr-FR" sz="1800" dirty="0" err="1"/>
              <a:t>because</a:t>
            </a:r>
            <a:r>
              <a:rPr lang="fr-FR" sz="1800" dirty="0"/>
              <a:t> of </a:t>
            </a:r>
            <a:r>
              <a:rPr lang="fr-FR" sz="1800" dirty="0" err="1"/>
              <a:t>discontinuity</a:t>
            </a:r>
            <a:r>
              <a:rPr lang="fr-FR" sz="1800" dirty="0"/>
              <a:t> </a:t>
            </a:r>
            <a:r>
              <a:rPr lang="fr-FR" sz="1800" dirty="0" err="1"/>
              <a:t>from</a:t>
            </a:r>
            <a:r>
              <a:rPr lang="fr-FR" sz="1800" dirty="0"/>
              <a:t> -180 </a:t>
            </a:r>
            <a:r>
              <a:rPr lang="fr-FR" sz="1800" dirty="0" err="1"/>
              <a:t>degrees</a:t>
            </a:r>
            <a:r>
              <a:rPr lang="fr-FR" sz="1800" dirty="0"/>
              <a:t> to 0 </a:t>
            </a:r>
            <a:r>
              <a:rPr lang="fr-FR" sz="1800" dirty="0" err="1"/>
              <a:t>degrees</a:t>
            </a:r>
            <a:r>
              <a:rPr lang="fr-FR" sz="1800" dirty="0"/>
              <a:t> and </a:t>
            </a:r>
            <a:r>
              <a:rPr lang="fr-FR" sz="1800" dirty="0" err="1"/>
              <a:t>avoid</a:t>
            </a:r>
            <a:r>
              <a:rPr lang="fr-FR" sz="1800" dirty="0"/>
              <a:t> </a:t>
            </a:r>
            <a:r>
              <a:rPr lang="fr-FR" sz="1800" dirty="0" err="1"/>
              <a:t>scaling</a:t>
            </a:r>
            <a:r>
              <a:rPr lang="fr-FR" sz="1800" dirty="0"/>
              <a:t> </a:t>
            </a:r>
            <a:r>
              <a:rPr lang="fr-FR" sz="1800" dirty="0" err="1"/>
              <a:t>only</a:t>
            </a:r>
            <a:r>
              <a:rPr lang="fr-FR" sz="1800" dirty="0"/>
              <a:t> </a:t>
            </a:r>
            <a:r>
              <a:rPr lang="fr-FR" sz="1800" dirty="0" err="1"/>
              <a:t>absolute</a:t>
            </a:r>
            <a:r>
              <a:rPr lang="fr-FR" sz="1800" dirty="0"/>
              <a:t> </a:t>
            </a:r>
            <a:r>
              <a:rPr lang="fr-FR" sz="1800" dirty="0" err="1"/>
              <a:t>degrees</a:t>
            </a:r>
            <a:br>
              <a:rPr lang="en-GB" sz="1800" dirty="0"/>
            </a:br>
            <a:endParaRPr lang="en-GB" sz="1800" dirty="0"/>
          </a:p>
        </p:txBody>
      </p:sp>
      <p:sp>
        <p:nvSpPr>
          <p:cNvPr id="4" name="Title 1">
            <a:extLst>
              <a:ext uri="{FF2B5EF4-FFF2-40B4-BE49-F238E27FC236}">
                <a16:creationId xmlns:a16="http://schemas.microsoft.com/office/drawing/2014/main" id="{723BA14C-9A08-04CC-356E-A1ABC5018FC7}"/>
              </a:ext>
            </a:extLst>
          </p:cNvPr>
          <p:cNvSpPr txBox="1">
            <a:spLocks/>
          </p:cNvSpPr>
          <p:nvPr/>
        </p:nvSpPr>
        <p:spPr>
          <a:xfrm>
            <a:off x="750367" y="708992"/>
            <a:ext cx="10691265" cy="1307592"/>
          </a:xfrm>
          <a:prstGeom prst="rect">
            <a:avLst/>
          </a:prstGeom>
        </p:spPr>
        <p:txBody>
          <a:bodyPr vert="horz" lIns="91440" tIns="45720" rIns="91440" bIns="45720" rtlCol="0" anchor="b">
            <a:normAutofit/>
          </a:bodyPr>
          <a:lstStyle>
            <a:lvl1pPr algn="l" defTabSz="914400" rtl="0" eaLnBrk="1" latinLnBrk="0" hangingPunct="1">
              <a:lnSpc>
                <a:spcPct val="100000"/>
              </a:lnSpc>
              <a:spcBef>
                <a:spcPct val="0"/>
              </a:spcBef>
              <a:buNone/>
              <a:defRPr sz="6000" kern="1200" cap="all" spc="30" baseline="0">
                <a:solidFill>
                  <a:schemeClr val="tx1"/>
                </a:solidFill>
                <a:latin typeface="+mj-lt"/>
                <a:ea typeface="+mj-ea"/>
                <a:cs typeface="+mj-cs"/>
              </a:defRPr>
            </a:lvl1pPr>
          </a:lstStyle>
          <a:p>
            <a:r>
              <a:rPr lang="fr-FR" dirty="0" err="1"/>
              <a:t>Extend</a:t>
            </a:r>
            <a:r>
              <a:rPr lang="fr-FR" dirty="0"/>
              <a:t> Flight </a:t>
            </a:r>
            <a:r>
              <a:rPr lang="fr-FR" dirty="0" err="1"/>
              <a:t>list</a:t>
            </a:r>
            <a:r>
              <a:rPr lang="fr-FR" dirty="0"/>
              <a:t> records</a:t>
            </a:r>
            <a:endParaRPr lang="en-GB" dirty="0"/>
          </a:p>
        </p:txBody>
      </p:sp>
    </p:spTree>
    <p:extLst>
      <p:ext uri="{BB962C8B-B14F-4D97-AF65-F5344CB8AC3E}">
        <p14:creationId xmlns:p14="http://schemas.microsoft.com/office/powerpoint/2010/main" val="1659170060"/>
      </p:ext>
    </p:extLst>
  </p:cSld>
  <p:clrMapOvr>
    <a:masterClrMapping/>
  </p:clrMapOvr>
</p:sld>
</file>

<file path=ppt/theme/theme1.xml><?xml version="1.0" encoding="utf-8"?>
<a:theme xmlns:a="http://schemas.openxmlformats.org/drawingml/2006/main" name="ChronicleVTI">
  <a:themeElements>
    <a:clrScheme name="Chronicle">
      <a:dk1>
        <a:srgbClr val="000000"/>
      </a:dk1>
      <a:lt1>
        <a:srgbClr val="FFFFFF"/>
      </a:lt1>
      <a:dk2>
        <a:srgbClr val="1C1C32"/>
      </a:dk2>
      <a:lt2>
        <a:srgbClr val="F8F4F1"/>
      </a:lt2>
      <a:accent1>
        <a:srgbClr val="734B67"/>
      </a:accent1>
      <a:accent2>
        <a:srgbClr val="959EBB"/>
      </a:accent2>
      <a:accent3>
        <a:srgbClr val="596781"/>
      </a:accent3>
      <a:accent4>
        <a:srgbClr val="7F6E8C"/>
      </a:accent4>
      <a:accent5>
        <a:srgbClr val="DB9A8F"/>
      </a:accent5>
      <a:accent6>
        <a:srgbClr val="C29AB1"/>
      </a:accent6>
      <a:hlink>
        <a:srgbClr val="778BA2"/>
      </a:hlink>
      <a:folHlink>
        <a:srgbClr val="A27C99"/>
      </a:folHlink>
    </a:clrScheme>
    <a:fontScheme name="Univers Calisto">
      <a:majorFont>
        <a:latin typeface="Univers Condensed"/>
        <a:ea typeface=""/>
        <a:cs typeface=""/>
      </a:majorFont>
      <a:minorFont>
        <a:latin typeface="Calisto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ChronicleVTI" id="{508E4D90-5116-4BF0-876B-3F422DD1F65F}" vid="{AA21DC3D-92A8-43A4-8358-ED428371CD5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721</TotalTime>
  <Words>3410</Words>
  <Application>Microsoft Office PowerPoint</Application>
  <PresentationFormat>Widescreen</PresentationFormat>
  <Paragraphs>310</Paragraphs>
  <Slides>44</Slides>
  <Notes>18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44</vt:i4>
      </vt:variant>
    </vt:vector>
  </HeadingPairs>
  <TitlesOfParts>
    <vt:vector size="50" baseType="lpstr">
      <vt:lpstr>Aptos</vt:lpstr>
      <vt:lpstr>Arial</vt:lpstr>
      <vt:lpstr>Calisto MT</vt:lpstr>
      <vt:lpstr>Century Gothic</vt:lpstr>
      <vt:lpstr>Univers Condensed</vt:lpstr>
      <vt:lpstr>ChronicleVTI</vt:lpstr>
      <vt:lpstr>Predict the fuel burnt (kg)</vt:lpstr>
      <vt:lpstr>Main principle</vt:lpstr>
      <vt:lpstr>Principles</vt:lpstr>
      <vt:lpstr>Data Model</vt:lpstr>
      <vt:lpstr>Airports data sanity checks from airports.parquet</vt:lpstr>
      <vt:lpstr>Airports data sanity checks</vt:lpstr>
      <vt:lpstr>Airports data sanity checks</vt:lpstr>
      <vt:lpstr>Flight list records – sanity checks</vt:lpstr>
      <vt:lpstr>Set takeoff and landing date type as UTC Compute flight distance compute flight duration Extract year from takeoff Extract month from takeoff Extract day of the year (1..365) from takeoff  Compute distance (great circle using haversine method) between departure and arrival airports  compute flight duration between takeoff and landing -&gt; Principles is to get rid of absolute datetime  convert lat long into sine and cosine  -&gt;  favorize model analysis because of discontinuity from -180 degrees to 0 degrees and avoid scaling only absolute degrees </vt:lpstr>
      <vt:lpstr>Extend flight list data</vt:lpstr>
      <vt:lpstr>Check great circle distance (in nautical miles)</vt:lpstr>
      <vt:lpstr>Feature engineering of fuel absolute datetime instant</vt:lpstr>
      <vt:lpstr>Feature engineering heading-track-and-radial</vt:lpstr>
      <vt:lpstr>Feature engineering of track angles</vt:lpstr>
      <vt:lpstr>Feature engineering of aircraft track angles and of any speed related to the track angle</vt:lpstr>
      <vt:lpstr>airports lat/lon and aircraft lat/lon</vt:lpstr>
      <vt:lpstr>airports latitude and longitude versus aircraft flight position lat/lon</vt:lpstr>
      <vt:lpstr>Flight data cleaning</vt:lpstr>
      <vt:lpstr>Aircrafts data</vt:lpstr>
      <vt:lpstr>PowerPoint Presentation</vt:lpstr>
      <vt:lpstr>Training versus Validation loss</vt:lpstr>
      <vt:lpstr>Do not</vt:lpstr>
      <vt:lpstr>25 October 2025</vt:lpstr>
      <vt:lpstr>missing</vt:lpstr>
      <vt:lpstr>steps</vt:lpstr>
      <vt:lpstr>Flight file with issues</vt:lpstr>
      <vt:lpstr>Leveraging TensorFlow for Regression Problems: Techniques and Applications</vt:lpstr>
      <vt:lpstr>Presentation Agenda</vt:lpstr>
      <vt:lpstr>Introduction to Regression Analysis</vt:lpstr>
      <vt:lpstr>Fundamental concepts of regression</vt:lpstr>
      <vt:lpstr>Types of regression problems</vt:lpstr>
      <vt:lpstr>Overview of TensorFlow and Its Capabilities</vt:lpstr>
      <vt:lpstr>Key features of TensorFlow</vt:lpstr>
      <vt:lpstr>Setting up TensorFlow for machine learning</vt:lpstr>
      <vt:lpstr>Advantages of TensorFlow for regression tasks</vt:lpstr>
      <vt:lpstr>Implementing Regression Models in TensorFlow</vt:lpstr>
      <vt:lpstr>Preparing data for TensorFlow regression</vt:lpstr>
      <vt:lpstr>Building a linear regression model</vt:lpstr>
      <vt:lpstr>Training, evaluation, and interpretation</vt:lpstr>
      <vt:lpstr>Advanced Techniques and Best Practices</vt:lpstr>
      <vt:lpstr>Handling non-linear regression with neural networks</vt:lpstr>
      <vt:lpstr>Preventing overfitting and improving model performance</vt:lpstr>
      <vt:lpstr>Visualising and interpreting results</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ROBERT PASTOR</dc:creator>
  <cp:lastModifiedBy>ROBERT PASTOR</cp:lastModifiedBy>
  <cp:revision>72</cp:revision>
  <dcterms:created xsi:type="dcterms:W3CDTF">2025-10-13T14:14:28Z</dcterms:created>
  <dcterms:modified xsi:type="dcterms:W3CDTF">2025-11-07T08:56:40Z</dcterms:modified>
</cp:coreProperties>
</file>